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84" r:id="rId12"/>
    <p:sldId id="268" r:id="rId13"/>
    <p:sldId id="270" r:id="rId14"/>
    <p:sldId id="269" r:id="rId15"/>
    <p:sldId id="274" r:id="rId16"/>
    <p:sldId id="280" r:id="rId17"/>
    <p:sldId id="275" r:id="rId18"/>
    <p:sldId id="277" r:id="rId19"/>
    <p:sldId id="278" r:id="rId20"/>
    <p:sldId id="279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607" autoAdjust="0"/>
    <p:restoredTop sz="93649" autoAdjust="0"/>
  </p:normalViewPr>
  <p:slideViewPr>
    <p:cSldViewPr snapToGrid="0">
      <p:cViewPr varScale="1">
        <p:scale>
          <a:sx n="95" d="100"/>
          <a:sy n="95" d="100"/>
        </p:scale>
        <p:origin x="-9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76E42-0BC3-41BF-AAAF-68F796352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1B153-E650-4B16-A74E-F960B7A16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6C71D-4AE1-4747-90C1-D91D26BD3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3C0CF-1191-4474-86DA-C01F474C11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1439AE-78BA-4B94-B100-E4EE5B724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F2BB4-9362-47C6-B3CA-E36D372DA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ADB2C-5C3D-4A64-B28C-4B89E42FA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E403B-E707-49F2-8F64-6FA2457FE1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F6422-1350-4711-9E02-2513E3AC2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34F8A-9E92-4D56-BFFB-7A65E73D64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5CF73-3C4F-4FA7-9BA7-0E5C99550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A64DAA7-1429-449A-B65E-104FDB6D7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381000" y="152400"/>
            <a:ext cx="87630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800" dirty="0"/>
              <a:t>Software Engineering: The goal is to produce high quality software to satisfy a set of functional and nonfunctional requirements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Problem solving activity: that deals with </a:t>
            </a:r>
            <a:r>
              <a:rPr lang="en-US" sz="800" u="sng" dirty="0"/>
              <a:t>complexity</a:t>
            </a:r>
            <a:r>
              <a:rPr lang="en-US" sz="800" dirty="0"/>
              <a:t> and </a:t>
            </a:r>
            <a:r>
              <a:rPr lang="en-US" sz="800" u="sng" dirty="0"/>
              <a:t>change</a:t>
            </a:r>
            <a:r>
              <a:rPr lang="en-US" sz="800" dirty="0"/>
              <a:t> while developing quality software with limited time and budget: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</a:t>
            </a:r>
            <a:r>
              <a:rPr lang="en-US" sz="800" u="sng" dirty="0"/>
              <a:t>Complexity</a:t>
            </a:r>
            <a:r>
              <a:rPr lang="en-US" sz="800" dirty="0"/>
              <a:t> (multiple programmers, one bug causes another) is dealt with by using 1. Abstraction 2. Decomposition 3. Hierarchy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1. </a:t>
            </a:r>
            <a:r>
              <a:rPr lang="en-US" sz="800" u="sng" dirty="0"/>
              <a:t>Abstraction</a:t>
            </a:r>
            <a:r>
              <a:rPr lang="en-US" sz="800" dirty="0"/>
              <a:t> can be handled through </a:t>
            </a:r>
            <a:r>
              <a:rPr lang="en-US" sz="800" u="sng" dirty="0"/>
              <a:t>Modeling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</a:t>
            </a:r>
            <a:r>
              <a:rPr lang="en-US" sz="800" u="sng" dirty="0"/>
              <a:t>Modeling</a:t>
            </a:r>
            <a:r>
              <a:rPr lang="en-US" sz="800" dirty="0"/>
              <a:t> ignores unessential details focusing on the questions the model is intended to answer. There are 3 models 1. System, 2. Task, 3. Issue: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1. </a:t>
            </a:r>
            <a:r>
              <a:rPr lang="en-US" sz="800" u="sng" dirty="0"/>
              <a:t>System</a:t>
            </a:r>
            <a:r>
              <a:rPr lang="en-US" sz="800" dirty="0"/>
              <a:t> Models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1. </a:t>
            </a:r>
            <a:r>
              <a:rPr lang="en-US" sz="800" u="sng"/>
              <a:t>Functional</a:t>
            </a:r>
            <a:r>
              <a:rPr lang="en-US" sz="800"/>
              <a:t> </a:t>
            </a:r>
            <a:r>
              <a:rPr lang="en-US" sz="800" smtClean="0"/>
              <a:t>Model:</a:t>
            </a:r>
            <a:endParaRPr lang="en-US" sz="800" dirty="0"/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	UML Notation of:    1. </a:t>
            </a:r>
            <a:r>
              <a:rPr lang="en-US" sz="800" u="sng" dirty="0"/>
              <a:t>Use Case Diagrams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		</a:t>
            </a:r>
            <a:r>
              <a:rPr lang="en-US" sz="800" u="sng" dirty="0"/>
              <a:t>Functional </a:t>
            </a:r>
            <a:r>
              <a:rPr lang="en-US" sz="800" u="sng" dirty="0">
                <a:solidFill>
                  <a:srgbClr val="CC3300"/>
                </a:solidFill>
              </a:rPr>
              <a:t>Behavior</a:t>
            </a:r>
            <a:r>
              <a:rPr lang="en-US" sz="800" dirty="0"/>
              <a:t> of the system as seen by the </a:t>
            </a:r>
            <a:r>
              <a:rPr lang="en-US" sz="800" u="sng" dirty="0"/>
              <a:t>user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2. </a:t>
            </a:r>
            <a:r>
              <a:rPr lang="en-US" sz="800" u="sng" dirty="0"/>
              <a:t>Object</a:t>
            </a:r>
            <a:r>
              <a:rPr lang="en-US" sz="800" dirty="0"/>
              <a:t> </a:t>
            </a:r>
            <a:r>
              <a:rPr lang="en-US" sz="800" dirty="0" smtClean="0"/>
              <a:t>(Structural) Model</a:t>
            </a:r>
            <a:r>
              <a:rPr lang="en-US" sz="800" dirty="0"/>
              <a:t>: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	UML Notation of:    1. </a:t>
            </a:r>
            <a:r>
              <a:rPr lang="en-US" sz="800" u="sng" dirty="0"/>
              <a:t>Class Diagrams</a:t>
            </a:r>
            <a:r>
              <a:rPr lang="en-US" sz="800" dirty="0"/>
              <a:t> 	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					</a:t>
            </a:r>
            <a:r>
              <a:rPr lang="en-US" sz="800" u="sng" dirty="0"/>
              <a:t>Static Structure</a:t>
            </a:r>
            <a:r>
              <a:rPr lang="en-US" sz="800" dirty="0"/>
              <a:t> of the system; Objects, Attributes, Associations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3. </a:t>
            </a:r>
            <a:r>
              <a:rPr lang="en-US" sz="800" u="sng" dirty="0"/>
              <a:t>Dynamic</a:t>
            </a:r>
            <a:r>
              <a:rPr lang="en-US" sz="800" dirty="0"/>
              <a:t> </a:t>
            </a:r>
            <a:r>
              <a:rPr lang="en-US" sz="800" dirty="0" smtClean="0"/>
              <a:t>Model:</a:t>
            </a:r>
            <a:endParaRPr lang="en-US" sz="800" dirty="0"/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UML Notation of:     1. </a:t>
            </a:r>
            <a:r>
              <a:rPr lang="en-US" sz="800" u="sng" dirty="0"/>
              <a:t>Interaction (Sequence) Diagrams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	</a:t>
            </a:r>
            <a:r>
              <a:rPr lang="en-US" sz="800" u="sng" dirty="0"/>
              <a:t>Dynamic </a:t>
            </a:r>
            <a:r>
              <a:rPr lang="en-US" sz="800" u="sng" dirty="0">
                <a:solidFill>
                  <a:srgbClr val="CC3300"/>
                </a:solidFill>
              </a:rPr>
              <a:t>Behavior</a:t>
            </a:r>
            <a:r>
              <a:rPr lang="en-US" sz="800" dirty="0"/>
              <a:t> between actors and the system and between 				objects and the system 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	2. </a:t>
            </a:r>
            <a:r>
              <a:rPr lang="en-US" sz="800" u="sng" dirty="0" err="1"/>
              <a:t>Statechart</a:t>
            </a:r>
            <a:r>
              <a:rPr lang="en-US" sz="800" u="sng" dirty="0"/>
              <a:t> Diagrams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	</a:t>
            </a:r>
            <a:r>
              <a:rPr lang="en-US" sz="800" u="sng" dirty="0"/>
              <a:t>Dynamic </a:t>
            </a:r>
            <a:r>
              <a:rPr lang="en-US" sz="800" u="sng" dirty="0">
                <a:solidFill>
                  <a:srgbClr val="CC3300"/>
                </a:solidFill>
              </a:rPr>
              <a:t>Behavior</a:t>
            </a:r>
            <a:r>
              <a:rPr lang="en-US" sz="800" dirty="0"/>
              <a:t> of an individual object   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	3. </a:t>
            </a:r>
            <a:r>
              <a:rPr lang="en-US" sz="800" u="sng" dirty="0"/>
              <a:t>Activity Diagrams</a:t>
            </a:r>
            <a:r>
              <a:rPr lang="en-US" sz="800" dirty="0"/>
              <a:t> 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			</a:t>
            </a:r>
            <a:r>
              <a:rPr lang="en-US" sz="800" u="sng" dirty="0"/>
              <a:t>Dynamic </a:t>
            </a:r>
            <a:r>
              <a:rPr lang="en-US" sz="800" u="sng" dirty="0">
                <a:solidFill>
                  <a:srgbClr val="CC3300"/>
                </a:solidFill>
              </a:rPr>
              <a:t>Behavior</a:t>
            </a:r>
            <a:r>
              <a:rPr lang="en-US" sz="800" dirty="0"/>
              <a:t> of a system 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2. Task Model; dependencies, time limits, roles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	3. Issues Model; open/closed, constraints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2. </a:t>
            </a:r>
            <a:r>
              <a:rPr lang="en-US" sz="800" u="sng" dirty="0"/>
              <a:t>Decomposition</a:t>
            </a:r>
            <a:r>
              <a:rPr lang="en-US" sz="800" dirty="0"/>
              <a:t> through “divide and conquer” 2 types of decomposition 1. Functional 2. Object-Oriented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	1. </a:t>
            </a:r>
            <a:r>
              <a:rPr lang="en-US" sz="800" u="sng" dirty="0"/>
              <a:t>Functional</a:t>
            </a:r>
            <a:r>
              <a:rPr lang="en-US" sz="800" dirty="0"/>
              <a:t> Decomposition “modules” each module is a major processing step – Functionality is spread over the entire system. Single change can effect the entire system-hard to understand/maintain/create a UI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	2. </a:t>
            </a:r>
            <a:r>
              <a:rPr lang="en-US" sz="800" u="sng" dirty="0"/>
              <a:t>Object-oriented</a:t>
            </a:r>
            <a:r>
              <a:rPr lang="en-US" sz="800" dirty="0"/>
              <a:t> Decomposition “objects” each class is a major 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            abstraction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3. </a:t>
            </a:r>
            <a:r>
              <a:rPr lang="en-US" sz="800" u="sng" dirty="0"/>
              <a:t>Hierarchy</a:t>
            </a:r>
            <a:r>
              <a:rPr lang="en-US" sz="800" dirty="0"/>
              <a:t> – through “Layering” chunks (classes and objects) through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           “consists of” and “kind-of” Inheritance helps to organize concepts into </a:t>
            </a:r>
          </a:p>
          <a:p>
            <a:pPr marL="1257300" lvl="2" indent="-342900">
              <a:spcBef>
                <a:spcPct val="50000"/>
              </a:spcBef>
            </a:pPr>
            <a:r>
              <a:rPr lang="en-US" sz="800" dirty="0"/>
              <a:t>hierarchies</a:t>
            </a:r>
          </a:p>
          <a:p>
            <a:pPr marL="1257300" lvl="2" indent="-342900">
              <a:spcBef>
                <a:spcPct val="50000"/>
              </a:spcBef>
            </a:pPr>
            <a:endParaRPr lang="en-US" sz="800" dirty="0"/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</a:t>
            </a:r>
            <a:r>
              <a:rPr lang="en-US" sz="800" u="sng" dirty="0"/>
              <a:t>Change</a:t>
            </a:r>
            <a:r>
              <a:rPr lang="en-US" sz="800" dirty="0"/>
              <a:t> (Entropy increases, costs increase as time goes on). 3 ways to deal with change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1. Tailor or use a nonlinear software lifecycle to deal with changing requirements 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                                    and project conditions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dirty="0"/>
              <a:t>		2. </a:t>
            </a:r>
            <a:r>
              <a:rPr lang="en-US" sz="800" dirty="0" smtClean="0"/>
              <a:t>CM</a:t>
            </a:r>
            <a:r>
              <a:rPr lang="en-US" sz="800" dirty="0"/>
              <a:t>			</a:t>
            </a:r>
          </a:p>
          <a:p>
            <a:pPr marL="2171700" lvl="4" indent="-342900">
              <a:spcBef>
                <a:spcPct val="50000"/>
              </a:spcBef>
            </a:pPr>
            <a:r>
              <a:rPr lang="en-US" sz="800" dirty="0"/>
              <a:t>	</a:t>
            </a:r>
          </a:p>
          <a:p>
            <a:pPr marL="1714500" lvl="3" indent="-342900">
              <a:spcBef>
                <a:spcPct val="50000"/>
              </a:spcBef>
              <a:buFontTx/>
              <a:buChar char="•"/>
            </a:pPr>
            <a:endParaRPr lang="en-US" sz="800" dirty="0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07555" y="1376363"/>
            <a:ext cx="2209800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Application Domain</a:t>
            </a:r>
          </a:p>
          <a:p>
            <a:pPr>
              <a:spcBef>
                <a:spcPct val="50000"/>
              </a:spcBef>
            </a:pPr>
            <a:r>
              <a:rPr lang="en-US" sz="800" dirty="0"/>
              <a:t>(Requirements Analysis)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07555" y="3357563"/>
            <a:ext cx="2209800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Solution Domain</a:t>
            </a:r>
          </a:p>
          <a:p>
            <a:pPr>
              <a:spcBef>
                <a:spcPct val="50000"/>
              </a:spcBef>
            </a:pPr>
            <a:r>
              <a:rPr lang="en-US" sz="800"/>
              <a:t>(System Design, Object Design)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9205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4946650" y="4587875"/>
          <a:ext cx="4159250" cy="1300163"/>
        </p:xfrm>
        <a:graphic>
          <a:graphicData uri="http://schemas.openxmlformats.org/presentationml/2006/ole">
            <p:oleObj spid="_x0000_s1026" name="Visio" r:id="rId3" imgW="5752961" imgH="1797728" progId="Visio.Drawing.11">
              <p:embed/>
            </p:oleObj>
          </a:graphicData>
        </a:graphic>
      </p:graphicFrame>
      <p:pic>
        <p:nvPicPr>
          <p:cNvPr id="8" name="Picture 7"/>
          <p:cNvPicPr/>
          <p:nvPr/>
        </p:nvPicPr>
        <p:blipFill>
          <a:blip r:embed="rId4" cstate="print"/>
          <a:srcRect l="27564" t="36383" r="28226" b="27234"/>
          <a:stretch>
            <a:fillRect/>
          </a:stretch>
        </p:blipFill>
        <p:spPr bwMode="auto">
          <a:xfrm>
            <a:off x="1417263" y="2013694"/>
            <a:ext cx="25622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188" y="355600"/>
            <a:ext cx="4270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Client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788" y="347663"/>
            <a:ext cx="547687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0375" y="769938"/>
            <a:ext cx="427038" cy="18573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Leaf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9975" y="763588"/>
            <a:ext cx="549275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Composite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>
            <a:off x="939800" y="612775"/>
            <a:ext cx="95250" cy="90488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2"/>
            <a:endCxn id="7" idx="0"/>
          </p:cNvCxnSpPr>
          <p:nvPr/>
        </p:nvCxnSpPr>
        <p:spPr>
          <a:xfrm>
            <a:off x="987425" y="547688"/>
            <a:ext cx="0" cy="65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3"/>
            <a:endCxn id="6" idx="0"/>
          </p:cNvCxnSpPr>
          <p:nvPr/>
        </p:nvCxnSpPr>
        <p:spPr>
          <a:xfrm rot="16200000" flipH="1">
            <a:off x="1135856" y="554832"/>
            <a:ext cx="60325" cy="3571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hape 14"/>
          <p:cNvCxnSpPr>
            <a:endCxn id="5" idx="0"/>
          </p:cNvCxnSpPr>
          <p:nvPr/>
        </p:nvCxnSpPr>
        <p:spPr>
          <a:xfrm rot="10800000" flipV="1">
            <a:off x="674688" y="733425"/>
            <a:ext cx="309562" cy="3651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stCxn id="4" idx="3"/>
            <a:endCxn id="22" idx="3"/>
          </p:cNvCxnSpPr>
          <p:nvPr/>
        </p:nvCxnSpPr>
        <p:spPr>
          <a:xfrm>
            <a:off x="1260475" y="447675"/>
            <a:ext cx="452438" cy="427038"/>
          </a:xfrm>
          <a:prstGeom prst="bentConnector3">
            <a:avLst>
              <a:gd name="adj1" fmla="val 15058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Diamond 21"/>
          <p:cNvSpPr/>
          <p:nvPr/>
        </p:nvSpPr>
        <p:spPr>
          <a:xfrm>
            <a:off x="1620838" y="828675"/>
            <a:ext cx="92075" cy="92075"/>
          </a:xfrm>
          <a:prstGeom prst="diamond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00" name="TextBox 27"/>
          <p:cNvSpPr txBox="1">
            <a:spLocks noChangeArrowheads="1"/>
          </p:cNvSpPr>
          <p:nvPr/>
        </p:nvSpPr>
        <p:spPr bwMode="auto">
          <a:xfrm>
            <a:off x="1681163" y="839788"/>
            <a:ext cx="5080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Children</a:t>
            </a:r>
          </a:p>
        </p:txBody>
      </p:sp>
      <p:cxnSp>
        <p:nvCxnSpPr>
          <p:cNvPr id="31" name="Straight Connector 30"/>
          <p:cNvCxnSpPr>
            <a:stCxn id="3" idx="3"/>
            <a:endCxn id="4" idx="1"/>
          </p:cNvCxnSpPr>
          <p:nvPr/>
        </p:nvCxnSpPr>
        <p:spPr>
          <a:xfrm>
            <a:off x="530225" y="447675"/>
            <a:ext cx="182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02" name="TextBox 31"/>
          <p:cNvSpPr txBox="1">
            <a:spLocks noChangeArrowheads="1"/>
          </p:cNvSpPr>
          <p:nvPr/>
        </p:nvSpPr>
        <p:spPr bwMode="auto">
          <a:xfrm>
            <a:off x="0" y="-28575"/>
            <a:ext cx="212248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 b="1"/>
              <a:t>Composite Pattern: </a:t>
            </a:r>
            <a:r>
              <a:rPr lang="en-US" sz="600" b="1"/>
              <a:t>Model dynamic aggregates</a:t>
            </a:r>
          </a:p>
          <a:p>
            <a:r>
              <a:rPr lang="en-US" sz="400" b="1"/>
              <a:t>Models Trees e.g. File Systems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65338" y="69850"/>
            <a:ext cx="4270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Client</a:t>
            </a:r>
            <a:endParaRPr lang="en-US" dirty="0"/>
          </a:p>
        </p:txBody>
      </p:sp>
      <p:sp>
        <p:nvSpPr>
          <p:cNvPr id="37" name="Isosceles Triangle 36"/>
          <p:cNvSpPr/>
          <p:nvPr/>
        </p:nvSpPr>
        <p:spPr>
          <a:xfrm>
            <a:off x="2655888" y="523875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05" name="TextBox 43"/>
          <p:cNvSpPr txBox="1">
            <a:spLocks noChangeArrowheads="1"/>
          </p:cNvSpPr>
          <p:nvPr/>
        </p:nvSpPr>
        <p:spPr bwMode="auto">
          <a:xfrm>
            <a:off x="3233738" y="563563"/>
            <a:ext cx="4318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adaptee</a:t>
            </a:r>
          </a:p>
        </p:txBody>
      </p:sp>
      <p:sp>
        <p:nvSpPr>
          <p:cNvPr id="12306" name="TextBox 45"/>
          <p:cNvSpPr txBox="1">
            <a:spLocks noChangeArrowheads="1"/>
          </p:cNvSpPr>
          <p:nvPr/>
        </p:nvSpPr>
        <p:spPr bwMode="auto">
          <a:xfrm>
            <a:off x="2484438" y="0"/>
            <a:ext cx="166528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Adapter Pattern</a:t>
            </a:r>
            <a:r>
              <a:rPr lang="en-US" sz="600" b="1"/>
              <a:t>: Interfacing to existing systems (legacy systems)</a:t>
            </a:r>
            <a:endParaRPr lang="en-US" sz="700" b="1"/>
          </a:p>
          <a:p>
            <a:pPr algn="ctr"/>
            <a:r>
              <a:rPr lang="en-US" sz="400" b="1"/>
              <a:t>(object adapter – single inheritance)</a:t>
            </a:r>
          </a:p>
        </p:txBody>
      </p:sp>
      <p:grpSp>
        <p:nvGrpSpPr>
          <p:cNvPr id="12307" name="Group 48"/>
          <p:cNvGrpSpPr>
            <a:grpSpLocks/>
          </p:cNvGrpSpPr>
          <p:nvPr/>
        </p:nvGrpSpPr>
        <p:grpSpPr bwMode="auto">
          <a:xfrm>
            <a:off x="2382838" y="331788"/>
            <a:ext cx="682625" cy="187325"/>
            <a:chOff x="2400537" y="887364"/>
            <a:chExt cx="646272" cy="186583"/>
          </a:xfrm>
        </p:grpSpPr>
        <p:sp>
          <p:nvSpPr>
            <p:cNvPr id="35" name="Rectangle 34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i="1" dirty="0" err="1">
                  <a:solidFill>
                    <a:schemeClr val="tx1"/>
                  </a:solidFill>
                </a:rPr>
                <a:t>ClientInterface</a:t>
              </a:r>
              <a:endParaRPr lang="en-US" i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Request()</a:t>
              </a:r>
              <a:endParaRPr lang="en-US" dirty="0"/>
            </a:p>
          </p:txBody>
        </p:sp>
      </p:grpSp>
      <p:cxnSp>
        <p:nvCxnSpPr>
          <p:cNvPr id="51" name="Shape 50"/>
          <p:cNvCxnSpPr>
            <a:stCxn id="33" idx="2"/>
            <a:endCxn id="35" idx="1"/>
          </p:cNvCxnSpPr>
          <p:nvPr/>
        </p:nvCxnSpPr>
        <p:spPr>
          <a:xfrm rot="16200000" flipH="1">
            <a:off x="2268537" y="265113"/>
            <a:ext cx="125413" cy="103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09" name="Group 53"/>
          <p:cNvGrpSpPr>
            <a:grpSpLocks/>
          </p:cNvGrpSpPr>
          <p:nvPr/>
        </p:nvGrpSpPr>
        <p:grpSpPr bwMode="auto">
          <a:xfrm>
            <a:off x="3184525" y="331788"/>
            <a:ext cx="696913" cy="187325"/>
            <a:chOff x="2400537" y="887364"/>
            <a:chExt cx="646272" cy="186583"/>
          </a:xfrm>
        </p:grpSpPr>
        <p:sp>
          <p:nvSpPr>
            <p:cNvPr id="55" name="Rectangle 54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LegacyClass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ExistingRequest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grpSp>
        <p:nvGrpSpPr>
          <p:cNvPr id="12310" name="Group 56"/>
          <p:cNvGrpSpPr>
            <a:grpSpLocks/>
          </p:cNvGrpSpPr>
          <p:nvPr/>
        </p:nvGrpSpPr>
        <p:grpSpPr bwMode="auto">
          <a:xfrm>
            <a:off x="2816225" y="687388"/>
            <a:ext cx="646113" cy="187325"/>
            <a:chOff x="2400537" y="887364"/>
            <a:chExt cx="646272" cy="186583"/>
          </a:xfrm>
        </p:grpSpPr>
        <p:sp>
          <p:nvSpPr>
            <p:cNvPr id="58" name="Rectangle 57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Adapter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Request()</a:t>
              </a:r>
              <a:endParaRPr lang="en-US" dirty="0"/>
            </a:p>
          </p:txBody>
        </p:sp>
      </p:grpSp>
      <p:cxnSp>
        <p:nvCxnSpPr>
          <p:cNvPr id="61" name="Elbow Connector 60"/>
          <p:cNvCxnSpPr>
            <a:stCxn id="37" idx="3"/>
            <a:endCxn id="58" idx="0"/>
          </p:cNvCxnSpPr>
          <p:nvPr/>
        </p:nvCxnSpPr>
        <p:spPr>
          <a:xfrm rot="16200000" flipH="1">
            <a:off x="2885282" y="434181"/>
            <a:ext cx="71438" cy="4349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317875" y="523875"/>
            <a:ext cx="0" cy="165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ular Callout 66"/>
          <p:cNvSpPr/>
          <p:nvPr/>
        </p:nvSpPr>
        <p:spPr>
          <a:xfrm>
            <a:off x="2105608" y="697706"/>
            <a:ext cx="509587" cy="109538"/>
          </a:xfrm>
          <a:prstGeom prst="wedgeRectCallout">
            <a:avLst>
              <a:gd name="adj1" fmla="val 54432"/>
              <a:gd name="adj2" fmla="val -15706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Inheritance</a:t>
            </a:r>
          </a:p>
        </p:txBody>
      </p:sp>
      <p:sp>
        <p:nvSpPr>
          <p:cNvPr id="69" name="Rectangular Callout 68"/>
          <p:cNvSpPr/>
          <p:nvPr/>
        </p:nvSpPr>
        <p:spPr>
          <a:xfrm>
            <a:off x="3589127" y="595312"/>
            <a:ext cx="509587" cy="109538"/>
          </a:xfrm>
          <a:prstGeom prst="wedgeRectCallout">
            <a:avLst>
              <a:gd name="adj1" fmla="val -97438"/>
              <a:gd name="adj2" fmla="val -8750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delegations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30675" y="69850"/>
            <a:ext cx="425450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Client</a:t>
            </a:r>
            <a:endParaRPr lang="en-US" dirty="0"/>
          </a:p>
        </p:txBody>
      </p:sp>
      <p:sp>
        <p:nvSpPr>
          <p:cNvPr id="71" name="Isosceles Triangle 70"/>
          <p:cNvSpPr/>
          <p:nvPr/>
        </p:nvSpPr>
        <p:spPr>
          <a:xfrm>
            <a:off x="4721225" y="523875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21" name="TextBox 72"/>
          <p:cNvSpPr txBox="1">
            <a:spLocks noChangeArrowheads="1"/>
          </p:cNvSpPr>
          <p:nvPr/>
        </p:nvSpPr>
        <p:spPr bwMode="auto">
          <a:xfrm>
            <a:off x="4548188" y="0"/>
            <a:ext cx="166528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Bridge Pattern</a:t>
            </a:r>
            <a:r>
              <a:rPr lang="en-US" sz="600" b="1"/>
              <a:t>: Interfacing to existing  and future systems </a:t>
            </a:r>
            <a:r>
              <a:rPr lang="en-US" sz="400" b="1"/>
              <a:t>e.g. multiple data stores</a:t>
            </a:r>
          </a:p>
          <a:p>
            <a:pPr algn="ctr"/>
            <a:endParaRPr lang="en-US" sz="400" b="1"/>
          </a:p>
        </p:txBody>
      </p:sp>
      <p:grpSp>
        <p:nvGrpSpPr>
          <p:cNvPr id="12322" name="Group 73"/>
          <p:cNvGrpSpPr>
            <a:grpSpLocks/>
          </p:cNvGrpSpPr>
          <p:nvPr/>
        </p:nvGrpSpPr>
        <p:grpSpPr bwMode="auto">
          <a:xfrm>
            <a:off x="4446588" y="331788"/>
            <a:ext cx="682625" cy="187325"/>
            <a:chOff x="2400537" y="887364"/>
            <a:chExt cx="646272" cy="186583"/>
          </a:xfrm>
        </p:grpSpPr>
        <p:sp>
          <p:nvSpPr>
            <p:cNvPr id="75" name="Rectangle 74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i="1" dirty="0">
                  <a:solidFill>
                    <a:schemeClr val="tx1"/>
                  </a:solidFill>
                </a:rPr>
                <a:t>Abstraction</a:t>
              </a:r>
              <a:endParaRPr lang="en-US" i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Operation()</a:t>
              </a:r>
              <a:endParaRPr lang="en-US" dirty="0"/>
            </a:p>
          </p:txBody>
        </p:sp>
      </p:grpSp>
      <p:cxnSp>
        <p:nvCxnSpPr>
          <p:cNvPr id="77" name="Shape 76"/>
          <p:cNvCxnSpPr>
            <a:stCxn id="70" idx="2"/>
            <a:endCxn id="75" idx="1"/>
          </p:cNvCxnSpPr>
          <p:nvPr/>
        </p:nvCxnSpPr>
        <p:spPr>
          <a:xfrm rot="16200000" flipH="1">
            <a:off x="4332287" y="265113"/>
            <a:ext cx="125413" cy="103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24" name="Group 80"/>
          <p:cNvGrpSpPr>
            <a:grpSpLocks/>
          </p:cNvGrpSpPr>
          <p:nvPr/>
        </p:nvGrpSpPr>
        <p:grpSpPr bwMode="auto">
          <a:xfrm>
            <a:off x="4173538" y="796925"/>
            <a:ext cx="646112" cy="303213"/>
            <a:chOff x="2400537" y="887364"/>
            <a:chExt cx="646272" cy="186583"/>
          </a:xfrm>
        </p:grpSpPr>
        <p:sp>
          <p:nvSpPr>
            <p:cNvPr id="82" name="Rectangle 81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Redefined Abstraction 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Operation()</a:t>
              </a:r>
              <a:endParaRPr lang="en-US" dirty="0"/>
            </a:p>
          </p:txBody>
        </p:sp>
      </p:grpSp>
      <p:cxnSp>
        <p:nvCxnSpPr>
          <p:cNvPr id="84" name="Elbow Connector 83"/>
          <p:cNvCxnSpPr>
            <a:stCxn id="71" idx="3"/>
            <a:endCxn id="82" idx="0"/>
          </p:cNvCxnSpPr>
          <p:nvPr/>
        </p:nvCxnSpPr>
        <p:spPr>
          <a:xfrm rot="5400000">
            <a:off x="4541837" y="569913"/>
            <a:ext cx="180975" cy="273050"/>
          </a:xfrm>
          <a:prstGeom prst="bentConnector3">
            <a:avLst>
              <a:gd name="adj1" fmla="val 5920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26" name="Group 87"/>
          <p:cNvGrpSpPr>
            <a:grpSpLocks/>
          </p:cNvGrpSpPr>
          <p:nvPr/>
        </p:nvGrpSpPr>
        <p:grpSpPr bwMode="auto">
          <a:xfrm>
            <a:off x="4859338" y="796925"/>
            <a:ext cx="646112" cy="303213"/>
            <a:chOff x="2400537" y="887364"/>
            <a:chExt cx="646272" cy="186583"/>
          </a:xfrm>
        </p:grpSpPr>
        <p:sp>
          <p:nvSpPr>
            <p:cNvPr id="89" name="Rectangle 88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Redefined Abstraction 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Operation()</a:t>
              </a:r>
              <a:endParaRPr lang="en-US" dirty="0"/>
            </a:p>
          </p:txBody>
        </p:sp>
      </p:grpSp>
      <p:cxnSp>
        <p:nvCxnSpPr>
          <p:cNvPr id="92" name="Elbow Connector 91"/>
          <p:cNvCxnSpPr>
            <a:stCxn id="71" idx="3"/>
            <a:endCxn id="89" idx="0"/>
          </p:cNvCxnSpPr>
          <p:nvPr/>
        </p:nvCxnSpPr>
        <p:spPr>
          <a:xfrm rot="16200000" flipH="1">
            <a:off x="4884737" y="500063"/>
            <a:ext cx="180975" cy="412750"/>
          </a:xfrm>
          <a:prstGeom prst="bentConnector3">
            <a:avLst>
              <a:gd name="adj1" fmla="val 5920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Isosceles Triangle 92"/>
          <p:cNvSpPr/>
          <p:nvPr/>
        </p:nvSpPr>
        <p:spPr>
          <a:xfrm>
            <a:off x="6192838" y="523875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329" name="Group 93"/>
          <p:cNvGrpSpPr>
            <a:grpSpLocks/>
          </p:cNvGrpSpPr>
          <p:nvPr/>
        </p:nvGrpSpPr>
        <p:grpSpPr bwMode="auto">
          <a:xfrm>
            <a:off x="5918200" y="331788"/>
            <a:ext cx="682625" cy="187325"/>
            <a:chOff x="2400537" y="887364"/>
            <a:chExt cx="646272" cy="186583"/>
          </a:xfrm>
        </p:grpSpPr>
        <p:sp>
          <p:nvSpPr>
            <p:cNvPr id="95" name="Rectangle 94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i="1" dirty="0" err="1">
                  <a:solidFill>
                    <a:schemeClr val="tx1"/>
                  </a:solidFill>
                </a:rPr>
                <a:t>Implementor</a:t>
              </a:r>
              <a:endParaRPr lang="en-US" i="1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OperationImpl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grpSp>
        <p:nvGrpSpPr>
          <p:cNvPr id="12330" name="Group 96"/>
          <p:cNvGrpSpPr>
            <a:grpSpLocks/>
          </p:cNvGrpSpPr>
          <p:nvPr/>
        </p:nvGrpSpPr>
        <p:grpSpPr bwMode="auto">
          <a:xfrm>
            <a:off x="5645150" y="796925"/>
            <a:ext cx="646113" cy="303213"/>
            <a:chOff x="2400537" y="887364"/>
            <a:chExt cx="646272" cy="186583"/>
          </a:xfrm>
        </p:grpSpPr>
        <p:sp>
          <p:nvSpPr>
            <p:cNvPr id="98" name="Rectangle 97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 </a:t>
              </a:r>
              <a:r>
                <a:rPr lang="en-US" dirty="0" err="1">
                  <a:solidFill>
                    <a:srgbClr val="FF0000"/>
                  </a:solidFill>
                </a:rPr>
                <a:t>Implementor</a:t>
              </a:r>
              <a:r>
                <a:rPr lang="en-US" dirty="0">
                  <a:solidFill>
                    <a:srgbClr val="FF0000"/>
                  </a:solidFill>
                </a:rPr>
                <a:t> 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OperationImpl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cxnSp>
        <p:nvCxnSpPr>
          <p:cNvPr id="100" name="Elbow Connector 99"/>
          <p:cNvCxnSpPr>
            <a:stCxn id="93" idx="3"/>
            <a:endCxn id="98" idx="0"/>
          </p:cNvCxnSpPr>
          <p:nvPr/>
        </p:nvCxnSpPr>
        <p:spPr>
          <a:xfrm rot="5400000">
            <a:off x="6013450" y="569913"/>
            <a:ext cx="180975" cy="2730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32" name="Group 100"/>
          <p:cNvGrpSpPr>
            <a:grpSpLocks/>
          </p:cNvGrpSpPr>
          <p:nvPr/>
        </p:nvGrpSpPr>
        <p:grpSpPr bwMode="auto">
          <a:xfrm>
            <a:off x="6330950" y="796925"/>
            <a:ext cx="646113" cy="303213"/>
            <a:chOff x="2400537" y="887364"/>
            <a:chExt cx="646272" cy="186583"/>
          </a:xfrm>
        </p:grpSpPr>
        <p:sp>
          <p:nvSpPr>
            <p:cNvPr id="102" name="Rectangle 101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 </a:t>
              </a:r>
              <a:r>
                <a:rPr lang="en-US" dirty="0" err="1">
                  <a:solidFill>
                    <a:srgbClr val="FF0000"/>
                  </a:solidFill>
                </a:rPr>
                <a:t>Implementor</a:t>
              </a:r>
              <a:r>
                <a:rPr lang="en-US" dirty="0">
                  <a:solidFill>
                    <a:srgbClr val="FF0000"/>
                  </a:solidFill>
                </a:rPr>
                <a:t> 2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OperationImpl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cxnSp>
        <p:nvCxnSpPr>
          <p:cNvPr id="104" name="Elbow Connector 103"/>
          <p:cNvCxnSpPr>
            <a:stCxn id="93" idx="3"/>
            <a:endCxn id="102" idx="0"/>
          </p:cNvCxnSpPr>
          <p:nvPr/>
        </p:nvCxnSpPr>
        <p:spPr>
          <a:xfrm rot="16200000" flipH="1">
            <a:off x="6356350" y="500063"/>
            <a:ext cx="180975" cy="412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5129213" y="390525"/>
            <a:ext cx="7889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35" name="TextBox 106"/>
          <p:cNvSpPr txBox="1">
            <a:spLocks noChangeArrowheads="1"/>
          </p:cNvSpPr>
          <p:nvPr/>
        </p:nvSpPr>
        <p:spPr bwMode="auto">
          <a:xfrm>
            <a:off x="5484813" y="371475"/>
            <a:ext cx="430212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Impl</a:t>
            </a:r>
          </a:p>
        </p:txBody>
      </p:sp>
      <p:sp>
        <p:nvSpPr>
          <p:cNvPr id="108" name="Snip Single Corner Rectangle 107"/>
          <p:cNvSpPr/>
          <p:nvPr/>
        </p:nvSpPr>
        <p:spPr>
          <a:xfrm>
            <a:off x="5187950" y="531813"/>
            <a:ext cx="649288" cy="158750"/>
          </a:xfrm>
          <a:prstGeom prst="snip1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Impl</a:t>
            </a:r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US" dirty="0" err="1">
                <a:solidFill>
                  <a:schemeClr val="tx1"/>
                </a:solidFill>
              </a:rPr>
              <a:t>OperationImpl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12" name="Elbow Connector 111"/>
          <p:cNvCxnSpPr>
            <a:endCxn id="108" idx="2"/>
          </p:cNvCxnSpPr>
          <p:nvPr/>
        </p:nvCxnSpPr>
        <p:spPr>
          <a:xfrm>
            <a:off x="5002213" y="522288"/>
            <a:ext cx="185737" cy="88900"/>
          </a:xfrm>
          <a:prstGeom prst="bentConnector3">
            <a:avLst>
              <a:gd name="adj1" fmla="val 1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4978400" y="447675"/>
            <a:ext cx="47625" cy="4603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ular Callout 65"/>
          <p:cNvSpPr/>
          <p:nvPr/>
        </p:nvSpPr>
        <p:spPr>
          <a:xfrm>
            <a:off x="6312199" y="109355"/>
            <a:ext cx="509587" cy="147819"/>
          </a:xfrm>
          <a:prstGeom prst="wedgeRectCallout">
            <a:avLst>
              <a:gd name="adj1" fmla="val -186047"/>
              <a:gd name="adj2" fmla="val 109735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Dynamic delegations</a:t>
            </a:r>
          </a:p>
        </p:txBody>
      </p:sp>
      <p:sp>
        <p:nvSpPr>
          <p:cNvPr id="12342" name="TextBox 43"/>
          <p:cNvSpPr txBox="1">
            <a:spLocks noChangeArrowheads="1"/>
          </p:cNvSpPr>
          <p:nvPr/>
        </p:nvSpPr>
        <p:spPr bwMode="auto">
          <a:xfrm>
            <a:off x="2230438" y="931863"/>
            <a:ext cx="11430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Inheritance followed by delegation</a:t>
            </a:r>
          </a:p>
        </p:txBody>
      </p:sp>
      <p:sp>
        <p:nvSpPr>
          <p:cNvPr id="12343" name="TextBox 43"/>
          <p:cNvSpPr txBox="1">
            <a:spLocks noChangeArrowheads="1"/>
          </p:cNvSpPr>
          <p:nvPr/>
        </p:nvSpPr>
        <p:spPr bwMode="auto">
          <a:xfrm>
            <a:off x="4902200" y="1123950"/>
            <a:ext cx="11414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delegation followed by Inheritance 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419450" y="1831975"/>
            <a:ext cx="425450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Client</a:t>
            </a:r>
            <a:endParaRPr lang="en-US" dirty="0"/>
          </a:p>
        </p:txBody>
      </p:sp>
      <p:sp>
        <p:nvSpPr>
          <p:cNvPr id="12345" name="TextBox 72"/>
          <p:cNvSpPr txBox="1">
            <a:spLocks noChangeArrowheads="1"/>
          </p:cNvSpPr>
          <p:nvPr/>
        </p:nvSpPr>
        <p:spPr bwMode="auto">
          <a:xfrm>
            <a:off x="3798863" y="1762125"/>
            <a:ext cx="166528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Command Pattern</a:t>
            </a:r>
            <a:r>
              <a:rPr lang="en-US" sz="600" b="1"/>
              <a:t>: Builds a user interface</a:t>
            </a:r>
            <a:endParaRPr lang="en-US" sz="400" b="1"/>
          </a:p>
        </p:txBody>
      </p:sp>
      <p:cxnSp>
        <p:nvCxnSpPr>
          <p:cNvPr id="85" name="Shape 84"/>
          <p:cNvCxnSpPr>
            <a:stCxn id="73" idx="2"/>
          </p:cNvCxnSpPr>
          <p:nvPr/>
        </p:nvCxnSpPr>
        <p:spPr>
          <a:xfrm rot="16200000" flipH="1">
            <a:off x="3621062" y="2027238"/>
            <a:ext cx="125413" cy="103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47" name="Group 80"/>
          <p:cNvGrpSpPr>
            <a:grpSpLocks/>
          </p:cNvGrpSpPr>
          <p:nvPr/>
        </p:nvGrpSpPr>
        <p:grpSpPr bwMode="auto">
          <a:xfrm>
            <a:off x="3729013" y="2068513"/>
            <a:ext cx="646112" cy="303212"/>
            <a:chOff x="2400537" y="887364"/>
            <a:chExt cx="646272" cy="186583"/>
          </a:xfrm>
        </p:grpSpPr>
        <p:sp>
          <p:nvSpPr>
            <p:cNvPr id="87" name="Rectangle 86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Receiver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action1()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action2()</a:t>
              </a:r>
              <a:endParaRPr lang="en-US" dirty="0"/>
            </a:p>
          </p:txBody>
        </p:sp>
      </p:grpSp>
      <p:sp>
        <p:nvSpPr>
          <p:cNvPr id="107" name="Isosceles Triangle 106"/>
          <p:cNvSpPr/>
          <p:nvPr/>
        </p:nvSpPr>
        <p:spPr>
          <a:xfrm>
            <a:off x="5714975" y="1695450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349" name="Group 93"/>
          <p:cNvGrpSpPr>
            <a:grpSpLocks/>
          </p:cNvGrpSpPr>
          <p:nvPr/>
        </p:nvGrpSpPr>
        <p:grpSpPr bwMode="auto">
          <a:xfrm>
            <a:off x="5440338" y="1503363"/>
            <a:ext cx="682625" cy="187325"/>
            <a:chOff x="2400537" y="887364"/>
            <a:chExt cx="646272" cy="186583"/>
          </a:xfrm>
        </p:grpSpPr>
        <p:sp>
          <p:nvSpPr>
            <p:cNvPr id="110" name="Rectangle 109"/>
            <p:cNvSpPr/>
            <p:nvPr/>
          </p:nvSpPr>
          <p:spPr>
            <a:xfrm>
              <a:off x="2400537" y="887364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Command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00537" y="980655"/>
              <a:ext cx="646272" cy="932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execute()</a:t>
              </a:r>
              <a:endParaRPr lang="en-US" dirty="0"/>
            </a:p>
          </p:txBody>
        </p:sp>
      </p:grpSp>
      <p:grpSp>
        <p:nvGrpSpPr>
          <p:cNvPr id="12350" name="Group 96"/>
          <p:cNvGrpSpPr>
            <a:grpSpLocks/>
          </p:cNvGrpSpPr>
          <p:nvPr/>
        </p:nvGrpSpPr>
        <p:grpSpPr bwMode="auto">
          <a:xfrm>
            <a:off x="5167288" y="1968500"/>
            <a:ext cx="646112" cy="303213"/>
            <a:chOff x="2400537" y="887364"/>
            <a:chExt cx="646272" cy="186583"/>
          </a:xfrm>
        </p:grpSpPr>
        <p:sp>
          <p:nvSpPr>
            <p:cNvPr id="114" name="Rectangle 113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ConcreteCommand1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execute()</a:t>
              </a:r>
              <a:endParaRPr lang="en-US" dirty="0"/>
            </a:p>
          </p:txBody>
        </p:sp>
      </p:grpSp>
      <p:cxnSp>
        <p:nvCxnSpPr>
          <p:cNvPr id="117" name="Elbow Connector 116"/>
          <p:cNvCxnSpPr>
            <a:stCxn id="107" idx="3"/>
          </p:cNvCxnSpPr>
          <p:nvPr/>
        </p:nvCxnSpPr>
        <p:spPr>
          <a:xfrm rot="5400000">
            <a:off x="5535587" y="1741488"/>
            <a:ext cx="180975" cy="2730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52" name="Group 100"/>
          <p:cNvGrpSpPr>
            <a:grpSpLocks/>
          </p:cNvGrpSpPr>
          <p:nvPr/>
        </p:nvGrpSpPr>
        <p:grpSpPr bwMode="auto">
          <a:xfrm>
            <a:off x="5853088" y="2068513"/>
            <a:ext cx="646112" cy="303212"/>
            <a:chOff x="2400537" y="887364"/>
            <a:chExt cx="646272" cy="186583"/>
          </a:xfrm>
        </p:grpSpPr>
        <p:sp>
          <p:nvSpPr>
            <p:cNvPr id="119" name="Rectangle 118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 Command2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execute()</a:t>
              </a:r>
              <a:endParaRPr lang="en-US" dirty="0"/>
            </a:p>
          </p:txBody>
        </p:sp>
      </p:grpSp>
      <p:cxnSp>
        <p:nvCxnSpPr>
          <p:cNvPr id="121" name="Elbow Connector 120"/>
          <p:cNvCxnSpPr>
            <a:stCxn id="107" idx="3"/>
          </p:cNvCxnSpPr>
          <p:nvPr/>
        </p:nvCxnSpPr>
        <p:spPr>
          <a:xfrm rot="16200000" flipH="1">
            <a:off x="5829275" y="1720850"/>
            <a:ext cx="280988" cy="4143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4379888" y="2152650"/>
            <a:ext cx="7889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55" name="TextBox 106"/>
          <p:cNvSpPr txBox="1">
            <a:spLocks noChangeArrowheads="1"/>
          </p:cNvSpPr>
          <p:nvPr/>
        </p:nvSpPr>
        <p:spPr bwMode="auto">
          <a:xfrm>
            <a:off x="4665638" y="2024063"/>
            <a:ext cx="50006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&lt;&lt;binds&gt;&gt;</a:t>
            </a:r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4375125" y="2295525"/>
            <a:ext cx="1477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57" name="TextBox 106"/>
          <p:cNvSpPr txBox="1">
            <a:spLocks noChangeArrowheads="1"/>
          </p:cNvSpPr>
          <p:nvPr/>
        </p:nvSpPr>
        <p:spPr bwMode="auto">
          <a:xfrm>
            <a:off x="4665638" y="2166938"/>
            <a:ext cx="50006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&lt;&lt;binds&gt;&gt;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552925" y="1546225"/>
            <a:ext cx="425450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Invoker</a:t>
            </a:r>
            <a:endParaRPr lang="en-US" dirty="0"/>
          </a:p>
        </p:txBody>
      </p:sp>
      <p:sp>
        <p:nvSpPr>
          <p:cNvPr id="168" name="Diamond 167"/>
          <p:cNvSpPr/>
          <p:nvPr/>
        </p:nvSpPr>
        <p:spPr>
          <a:xfrm>
            <a:off x="4981550" y="1595438"/>
            <a:ext cx="92075" cy="92075"/>
          </a:xfrm>
          <a:prstGeom prst="diamond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9" name="Straight Connector 168"/>
          <p:cNvCxnSpPr>
            <a:stCxn id="168" idx="3"/>
          </p:cNvCxnSpPr>
          <p:nvPr/>
        </p:nvCxnSpPr>
        <p:spPr>
          <a:xfrm>
            <a:off x="5073625" y="1641475"/>
            <a:ext cx="366713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Explosion 1 173"/>
          <p:cNvSpPr/>
          <p:nvPr/>
        </p:nvSpPr>
        <p:spPr>
          <a:xfrm>
            <a:off x="1284288" y="349250"/>
            <a:ext cx="71437" cy="76200"/>
          </a:xfrm>
          <a:prstGeom prst="irregularSeal1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5" name="Explosion 1 174"/>
          <p:cNvSpPr/>
          <p:nvPr/>
        </p:nvSpPr>
        <p:spPr>
          <a:xfrm>
            <a:off x="5313338" y="1539875"/>
            <a:ext cx="71437" cy="76200"/>
          </a:xfrm>
          <a:prstGeom prst="irregularSeal1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63" name="TextBox 72"/>
          <p:cNvSpPr txBox="1">
            <a:spLocks noChangeArrowheads="1"/>
          </p:cNvSpPr>
          <p:nvPr/>
        </p:nvSpPr>
        <p:spPr bwMode="auto">
          <a:xfrm>
            <a:off x="995955" y="1164845"/>
            <a:ext cx="166528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Observer Pattern</a:t>
            </a:r>
            <a:r>
              <a:rPr lang="en-US" sz="600" b="1"/>
              <a:t>: Decouples an Abstraction from its Views </a:t>
            </a:r>
            <a:r>
              <a:rPr lang="en-US" sz="400" b="1"/>
              <a:t>e.g. shoes consistent data in multiple views</a:t>
            </a:r>
          </a:p>
        </p:txBody>
      </p:sp>
      <p:sp>
        <p:nvSpPr>
          <p:cNvPr id="182" name="Isosceles Triangle 181"/>
          <p:cNvSpPr/>
          <p:nvPr/>
        </p:nvSpPr>
        <p:spPr>
          <a:xfrm>
            <a:off x="2602505" y="1950657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3" name="Elbow Connector 192"/>
          <p:cNvCxnSpPr>
            <a:stCxn id="182" idx="3"/>
          </p:cNvCxnSpPr>
          <p:nvPr/>
        </p:nvCxnSpPr>
        <p:spPr>
          <a:xfrm rot="16200000" flipH="1">
            <a:off x="2603299" y="2089563"/>
            <a:ext cx="9525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66" name="TextBox 106"/>
          <p:cNvSpPr txBox="1">
            <a:spLocks noChangeArrowheads="1"/>
          </p:cNvSpPr>
          <p:nvPr/>
        </p:nvSpPr>
        <p:spPr bwMode="auto">
          <a:xfrm>
            <a:off x="1653180" y="1707770"/>
            <a:ext cx="500063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observers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1381718" y="2364995"/>
            <a:ext cx="892175" cy="0"/>
          </a:xfrm>
          <a:prstGeom prst="line">
            <a:avLst/>
          </a:prstGeom>
          <a:ln>
            <a:prstDash val="dash"/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Diamond 198"/>
          <p:cNvSpPr/>
          <p:nvPr/>
        </p:nvSpPr>
        <p:spPr>
          <a:xfrm>
            <a:off x="1264243" y="1664907"/>
            <a:ext cx="92075" cy="92075"/>
          </a:xfrm>
          <a:prstGeom prst="diamond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0" name="Straight Connector 199"/>
          <p:cNvCxnSpPr>
            <a:stCxn id="199" idx="3"/>
          </p:cNvCxnSpPr>
          <p:nvPr/>
        </p:nvCxnSpPr>
        <p:spPr>
          <a:xfrm>
            <a:off x="1356318" y="1710945"/>
            <a:ext cx="1027112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Explosion 1 200"/>
          <p:cNvSpPr/>
          <p:nvPr/>
        </p:nvSpPr>
        <p:spPr>
          <a:xfrm>
            <a:off x="2200868" y="1595057"/>
            <a:ext cx="71437" cy="76200"/>
          </a:xfrm>
          <a:prstGeom prst="irregularSeal1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371" name="Group 208"/>
          <p:cNvGrpSpPr>
            <a:grpSpLocks/>
          </p:cNvGrpSpPr>
          <p:nvPr/>
        </p:nvGrpSpPr>
        <p:grpSpPr bwMode="auto">
          <a:xfrm>
            <a:off x="2273893" y="2137982"/>
            <a:ext cx="755650" cy="455613"/>
            <a:chOff x="7554896" y="3235319"/>
            <a:chExt cx="646129" cy="455613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7554896" y="3235319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ConcreteObserver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7554896" y="33861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observeState</a:t>
              </a:r>
              <a:endParaRPr lang="en-US" dirty="0"/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7554896" y="35385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update()</a:t>
              </a:r>
              <a:endParaRPr lang="en-US" dirty="0"/>
            </a:p>
          </p:txBody>
        </p:sp>
      </p:grpSp>
      <p:grpSp>
        <p:nvGrpSpPr>
          <p:cNvPr id="12372" name="Group 207"/>
          <p:cNvGrpSpPr>
            <a:grpSpLocks/>
          </p:cNvGrpSpPr>
          <p:nvPr/>
        </p:nvGrpSpPr>
        <p:grpSpPr bwMode="auto">
          <a:xfrm>
            <a:off x="2383430" y="1485520"/>
            <a:ext cx="646113" cy="455612"/>
            <a:chOff x="7993046" y="2444744"/>
            <a:chExt cx="646129" cy="455613"/>
          </a:xfrm>
        </p:grpSpPr>
        <p:sp>
          <p:nvSpPr>
            <p:cNvPr id="205" name="Rectangle 204"/>
            <p:cNvSpPr/>
            <p:nvPr/>
          </p:nvSpPr>
          <p:spPr bwMode="auto">
            <a:xfrm>
              <a:off x="7993046" y="2444744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Observer</a:t>
              </a: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7993046" y="2595556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7993046" y="2747957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update()</a:t>
              </a:r>
              <a:endParaRPr lang="en-US" dirty="0"/>
            </a:p>
          </p:txBody>
        </p:sp>
      </p:grpSp>
      <p:sp>
        <p:nvSpPr>
          <p:cNvPr id="214" name="Isosceles Triangle 213"/>
          <p:cNvSpPr/>
          <p:nvPr/>
        </p:nvSpPr>
        <p:spPr>
          <a:xfrm>
            <a:off x="954680" y="1950657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5" name="Elbow Connector 214"/>
          <p:cNvCxnSpPr>
            <a:stCxn id="214" idx="3"/>
          </p:cNvCxnSpPr>
          <p:nvPr/>
        </p:nvCxnSpPr>
        <p:spPr>
          <a:xfrm rot="16200000" flipH="1">
            <a:off x="955474" y="2089563"/>
            <a:ext cx="9525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75" name="Group 216"/>
          <p:cNvGrpSpPr>
            <a:grpSpLocks/>
          </p:cNvGrpSpPr>
          <p:nvPr/>
        </p:nvGrpSpPr>
        <p:grpSpPr bwMode="auto">
          <a:xfrm>
            <a:off x="626068" y="2137982"/>
            <a:ext cx="755650" cy="455613"/>
            <a:chOff x="7554896" y="3235319"/>
            <a:chExt cx="646129" cy="455613"/>
          </a:xfrm>
        </p:grpSpPr>
        <p:sp>
          <p:nvSpPr>
            <p:cNvPr id="218" name="Rectangle 217"/>
            <p:cNvSpPr/>
            <p:nvPr/>
          </p:nvSpPr>
          <p:spPr bwMode="auto">
            <a:xfrm>
              <a:off x="7554896" y="3235319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ConcreteSubject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7554896" y="33861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state</a:t>
              </a:r>
              <a:endParaRPr lang="en-US" dirty="0"/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7554896" y="35385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getState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setState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grpSp>
        <p:nvGrpSpPr>
          <p:cNvPr id="12376" name="Group 220"/>
          <p:cNvGrpSpPr>
            <a:grpSpLocks/>
          </p:cNvGrpSpPr>
          <p:nvPr/>
        </p:nvGrpSpPr>
        <p:grpSpPr bwMode="auto">
          <a:xfrm>
            <a:off x="621305" y="1485520"/>
            <a:ext cx="646113" cy="455612"/>
            <a:chOff x="7993046" y="2444744"/>
            <a:chExt cx="646129" cy="455613"/>
          </a:xfrm>
        </p:grpSpPr>
        <p:sp>
          <p:nvSpPr>
            <p:cNvPr id="222" name="Rectangle 221"/>
            <p:cNvSpPr/>
            <p:nvPr/>
          </p:nvSpPr>
          <p:spPr bwMode="auto">
            <a:xfrm>
              <a:off x="7993046" y="2444744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Subject</a:t>
              </a: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7993046" y="2595556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7993046" y="2747957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subscribe()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unsubscribe()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notify()</a:t>
              </a:r>
              <a:endParaRPr lang="en-US" dirty="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486400" y="2674938"/>
            <a:ext cx="565150" cy="26828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Policy</a:t>
            </a:r>
            <a:endParaRPr lang="en-US" dirty="0"/>
          </a:p>
        </p:txBody>
      </p:sp>
      <p:sp>
        <p:nvSpPr>
          <p:cNvPr id="12378" name="TextBox 72"/>
          <p:cNvSpPr txBox="1">
            <a:spLocks noChangeArrowheads="1"/>
          </p:cNvSpPr>
          <p:nvPr/>
        </p:nvSpPr>
        <p:spPr bwMode="auto">
          <a:xfrm>
            <a:off x="4105275" y="3457575"/>
            <a:ext cx="1665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Strategy Pattern</a:t>
            </a:r>
            <a:r>
              <a:rPr lang="en-US" sz="600" b="1"/>
              <a:t>: Different algorithms exist for a specific task </a:t>
            </a:r>
            <a:r>
              <a:rPr lang="en-US" sz="400" b="1"/>
              <a:t>eg sensor networks</a:t>
            </a:r>
          </a:p>
        </p:txBody>
      </p:sp>
      <p:sp>
        <p:nvSpPr>
          <p:cNvPr id="230" name="Isosceles Triangle 229"/>
          <p:cNvSpPr/>
          <p:nvPr/>
        </p:nvSpPr>
        <p:spPr>
          <a:xfrm>
            <a:off x="6502400" y="3443288"/>
            <a:ext cx="117475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1" name="Elbow Connector 230"/>
          <p:cNvCxnSpPr>
            <a:stCxn id="230" idx="3"/>
            <a:endCxn id="238" idx="0"/>
          </p:cNvCxnSpPr>
          <p:nvPr/>
        </p:nvCxnSpPr>
        <p:spPr>
          <a:xfrm rot="5400000">
            <a:off x="5982495" y="3215481"/>
            <a:ext cx="258762" cy="8985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81" name="TextBox 106"/>
          <p:cNvSpPr txBox="1">
            <a:spLocks noChangeArrowheads="1"/>
          </p:cNvSpPr>
          <p:nvPr/>
        </p:nvSpPr>
        <p:spPr bwMode="auto">
          <a:xfrm>
            <a:off x="5505450" y="3209925"/>
            <a:ext cx="500063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500"/>
              <a:t>observers</a:t>
            </a:r>
          </a:p>
        </p:txBody>
      </p:sp>
      <p:sp>
        <p:nvSpPr>
          <p:cNvPr id="234" name="Diamond 233"/>
          <p:cNvSpPr/>
          <p:nvPr/>
        </p:nvSpPr>
        <p:spPr>
          <a:xfrm>
            <a:off x="5116513" y="3167063"/>
            <a:ext cx="92075" cy="92075"/>
          </a:xfrm>
          <a:prstGeom prst="diamond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4" idx="3"/>
            <a:endCxn id="243" idx="1"/>
          </p:cNvCxnSpPr>
          <p:nvPr/>
        </p:nvCxnSpPr>
        <p:spPr>
          <a:xfrm>
            <a:off x="5208588" y="3213100"/>
            <a:ext cx="1027112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Explosion 1 235"/>
          <p:cNvSpPr/>
          <p:nvPr/>
        </p:nvSpPr>
        <p:spPr>
          <a:xfrm>
            <a:off x="6053138" y="3097213"/>
            <a:ext cx="71437" cy="76200"/>
          </a:xfrm>
          <a:prstGeom prst="irregularSeal1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385" name="Group 236"/>
          <p:cNvGrpSpPr>
            <a:grpSpLocks/>
          </p:cNvGrpSpPr>
          <p:nvPr/>
        </p:nvGrpSpPr>
        <p:grpSpPr bwMode="auto">
          <a:xfrm>
            <a:off x="5257800" y="3794125"/>
            <a:ext cx="809625" cy="455613"/>
            <a:chOff x="7554896" y="3235319"/>
            <a:chExt cx="646129" cy="455613"/>
          </a:xfrm>
        </p:grpSpPr>
        <p:sp>
          <p:nvSpPr>
            <p:cNvPr id="238" name="Rectangle 237"/>
            <p:cNvSpPr/>
            <p:nvPr/>
          </p:nvSpPr>
          <p:spPr bwMode="auto">
            <a:xfrm>
              <a:off x="7554896" y="3235319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ConcreteStrategyA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7554896" y="33861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0" name="Rectangle 239"/>
            <p:cNvSpPr/>
            <p:nvPr/>
          </p:nvSpPr>
          <p:spPr bwMode="auto">
            <a:xfrm>
              <a:off x="7554896" y="35385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AlgorithmicInterface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sp>
        <p:nvSpPr>
          <p:cNvPr id="242" name="Rectangle 241"/>
          <p:cNvSpPr/>
          <p:nvPr/>
        </p:nvSpPr>
        <p:spPr bwMode="auto">
          <a:xfrm>
            <a:off x="6235700" y="2987675"/>
            <a:ext cx="798513" cy="1524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</a:rPr>
              <a:t>Strategy</a:t>
            </a:r>
          </a:p>
        </p:txBody>
      </p:sp>
      <p:sp>
        <p:nvSpPr>
          <p:cNvPr id="243" name="Rectangle 242"/>
          <p:cNvSpPr/>
          <p:nvPr/>
        </p:nvSpPr>
        <p:spPr bwMode="auto">
          <a:xfrm>
            <a:off x="6235700" y="3138488"/>
            <a:ext cx="798513" cy="1524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244" name="Rectangle 243"/>
          <p:cNvSpPr/>
          <p:nvPr/>
        </p:nvSpPr>
        <p:spPr bwMode="auto">
          <a:xfrm>
            <a:off x="6235700" y="3290888"/>
            <a:ext cx="798513" cy="1524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AlgorithmicInterface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grpSp>
        <p:nvGrpSpPr>
          <p:cNvPr id="12389" name="Group 250"/>
          <p:cNvGrpSpPr>
            <a:grpSpLocks/>
          </p:cNvGrpSpPr>
          <p:nvPr/>
        </p:nvGrpSpPr>
        <p:grpSpPr bwMode="auto">
          <a:xfrm>
            <a:off x="4405313" y="2987675"/>
            <a:ext cx="714375" cy="455613"/>
            <a:chOff x="7993046" y="2444744"/>
            <a:chExt cx="646129" cy="455613"/>
          </a:xfrm>
        </p:grpSpPr>
        <p:sp>
          <p:nvSpPr>
            <p:cNvPr id="252" name="Rectangle 251"/>
            <p:cNvSpPr/>
            <p:nvPr/>
          </p:nvSpPr>
          <p:spPr bwMode="auto">
            <a:xfrm>
              <a:off x="7993046" y="2444744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Context</a:t>
              </a:r>
            </a:p>
          </p:txBody>
        </p:sp>
        <p:sp>
          <p:nvSpPr>
            <p:cNvPr id="253" name="Rectangle 252"/>
            <p:cNvSpPr/>
            <p:nvPr/>
          </p:nvSpPr>
          <p:spPr bwMode="auto">
            <a:xfrm>
              <a:off x="7993046" y="2595557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54" name="Rectangle 253"/>
            <p:cNvSpPr/>
            <p:nvPr/>
          </p:nvSpPr>
          <p:spPr bwMode="auto">
            <a:xfrm>
              <a:off x="7993046" y="2747957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contextInterface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grpSp>
        <p:nvGrpSpPr>
          <p:cNvPr id="12390" name="Group 254"/>
          <p:cNvGrpSpPr>
            <a:grpSpLocks/>
          </p:cNvGrpSpPr>
          <p:nvPr/>
        </p:nvGrpSpPr>
        <p:grpSpPr bwMode="auto">
          <a:xfrm>
            <a:off x="6173788" y="3794125"/>
            <a:ext cx="822325" cy="455613"/>
            <a:chOff x="7554896" y="3235319"/>
            <a:chExt cx="646129" cy="455613"/>
          </a:xfrm>
        </p:grpSpPr>
        <p:sp>
          <p:nvSpPr>
            <p:cNvPr id="256" name="Rectangle 255"/>
            <p:cNvSpPr/>
            <p:nvPr/>
          </p:nvSpPr>
          <p:spPr bwMode="auto">
            <a:xfrm>
              <a:off x="7554896" y="3235319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ConcreteStrategyB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7" name="Rectangle 256"/>
            <p:cNvSpPr/>
            <p:nvPr/>
          </p:nvSpPr>
          <p:spPr bwMode="auto">
            <a:xfrm>
              <a:off x="7554896" y="33861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58" name="Rectangle 257"/>
            <p:cNvSpPr/>
            <p:nvPr/>
          </p:nvSpPr>
          <p:spPr bwMode="auto">
            <a:xfrm>
              <a:off x="7554896" y="35385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AlgorithmicInterface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grpSp>
        <p:nvGrpSpPr>
          <p:cNvPr id="12391" name="Group 258"/>
          <p:cNvGrpSpPr>
            <a:grpSpLocks/>
          </p:cNvGrpSpPr>
          <p:nvPr/>
        </p:nvGrpSpPr>
        <p:grpSpPr bwMode="auto">
          <a:xfrm>
            <a:off x="7086600" y="3794125"/>
            <a:ext cx="804863" cy="455613"/>
            <a:chOff x="7554896" y="3235319"/>
            <a:chExt cx="646129" cy="455613"/>
          </a:xfrm>
        </p:grpSpPr>
        <p:sp>
          <p:nvSpPr>
            <p:cNvPr id="260" name="Rectangle 259"/>
            <p:cNvSpPr/>
            <p:nvPr/>
          </p:nvSpPr>
          <p:spPr bwMode="auto">
            <a:xfrm>
              <a:off x="7554896" y="3235319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ConcreteStrategyC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1" name="Rectangle 260"/>
            <p:cNvSpPr/>
            <p:nvPr/>
          </p:nvSpPr>
          <p:spPr bwMode="auto">
            <a:xfrm>
              <a:off x="7554896" y="33861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7554896" y="3538532"/>
              <a:ext cx="646129" cy="152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AlgorithmicInterface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cxnSp>
        <p:nvCxnSpPr>
          <p:cNvPr id="264" name="Straight Arrow Connector 263"/>
          <p:cNvCxnSpPr>
            <a:stCxn id="227" idx="1"/>
            <a:endCxn id="252" idx="0"/>
          </p:cNvCxnSpPr>
          <p:nvPr/>
        </p:nvCxnSpPr>
        <p:spPr>
          <a:xfrm flipH="1">
            <a:off x="4762500" y="2808288"/>
            <a:ext cx="723900" cy="17938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6564313" y="3535363"/>
            <a:ext cx="1587" cy="258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hape 271"/>
          <p:cNvCxnSpPr>
            <a:stCxn id="230" idx="3"/>
            <a:endCxn id="260" idx="0"/>
          </p:cNvCxnSpPr>
          <p:nvPr/>
        </p:nvCxnSpPr>
        <p:spPr>
          <a:xfrm rot="16200000" flipH="1">
            <a:off x="6895307" y="3201194"/>
            <a:ext cx="258762" cy="9271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95" name="TextBox 72"/>
          <p:cNvSpPr txBox="1">
            <a:spLocks noChangeArrowheads="1"/>
          </p:cNvSpPr>
          <p:nvPr/>
        </p:nvSpPr>
        <p:spPr bwMode="auto">
          <a:xfrm>
            <a:off x="195263" y="3033713"/>
            <a:ext cx="166528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Template Method Pattern</a:t>
            </a:r>
            <a:r>
              <a:rPr lang="en-US" sz="600" b="1"/>
              <a:t>: Different algorithms exist for a specific task</a:t>
            </a:r>
            <a:endParaRPr lang="en-US" sz="400" b="1"/>
          </a:p>
        </p:txBody>
      </p:sp>
      <p:sp>
        <p:nvSpPr>
          <p:cNvPr id="12396" name="TextBox 72"/>
          <p:cNvSpPr txBox="1">
            <a:spLocks noChangeArrowheads="1"/>
          </p:cNvSpPr>
          <p:nvPr/>
        </p:nvSpPr>
        <p:spPr bwMode="auto">
          <a:xfrm>
            <a:off x="2452688" y="3719513"/>
            <a:ext cx="16652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Builder Pattern</a:t>
            </a:r>
            <a:r>
              <a:rPr lang="en-US" sz="600" b="1"/>
              <a:t>: Construction of a complex object is common across several representations </a:t>
            </a:r>
            <a:r>
              <a:rPr lang="en-US" sz="400" b="1"/>
              <a:t>e.g. convert documents into different formats</a:t>
            </a:r>
          </a:p>
        </p:txBody>
      </p:sp>
      <p:grpSp>
        <p:nvGrpSpPr>
          <p:cNvPr id="12397" name="Group 80"/>
          <p:cNvGrpSpPr>
            <a:grpSpLocks/>
          </p:cNvGrpSpPr>
          <p:nvPr/>
        </p:nvGrpSpPr>
        <p:grpSpPr bwMode="auto">
          <a:xfrm>
            <a:off x="2744788" y="5111750"/>
            <a:ext cx="646112" cy="303213"/>
            <a:chOff x="2400537" y="887364"/>
            <a:chExt cx="646273" cy="186583"/>
          </a:xfrm>
        </p:grpSpPr>
        <p:sp>
          <p:nvSpPr>
            <p:cNvPr id="156" name="Rectangle 155"/>
            <p:cNvSpPr/>
            <p:nvPr/>
          </p:nvSpPr>
          <p:spPr>
            <a:xfrm>
              <a:off x="2400537" y="887364"/>
              <a:ext cx="646273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ConcreteBuilderA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400537" y="980167"/>
              <a:ext cx="646273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BuildPart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GetResults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sp>
        <p:nvSpPr>
          <p:cNvPr id="158" name="Isosceles Triangle 157"/>
          <p:cNvSpPr/>
          <p:nvPr/>
        </p:nvSpPr>
        <p:spPr>
          <a:xfrm>
            <a:off x="3668713" y="4457700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399" name="Group 93"/>
          <p:cNvGrpSpPr>
            <a:grpSpLocks/>
          </p:cNvGrpSpPr>
          <p:nvPr/>
        </p:nvGrpSpPr>
        <p:grpSpPr bwMode="auto">
          <a:xfrm>
            <a:off x="2151063" y="4141788"/>
            <a:ext cx="682625" cy="187325"/>
            <a:chOff x="2400537" y="887365"/>
            <a:chExt cx="646272" cy="186582"/>
          </a:xfrm>
        </p:grpSpPr>
        <p:sp>
          <p:nvSpPr>
            <p:cNvPr id="160" name="Rectangle 159"/>
            <p:cNvSpPr/>
            <p:nvPr/>
          </p:nvSpPr>
          <p:spPr>
            <a:xfrm>
              <a:off x="2400537" y="887365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Director</a:t>
              </a:r>
              <a:endParaRPr lang="en-US" dirty="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400537" y="980656"/>
              <a:ext cx="646272" cy="9329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construct()</a:t>
              </a:r>
              <a:endParaRPr lang="en-US" dirty="0"/>
            </a:p>
          </p:txBody>
        </p:sp>
      </p:grpSp>
      <p:grpSp>
        <p:nvGrpSpPr>
          <p:cNvPr id="12400" name="Group 100"/>
          <p:cNvGrpSpPr>
            <a:grpSpLocks/>
          </p:cNvGrpSpPr>
          <p:nvPr/>
        </p:nvGrpSpPr>
        <p:grpSpPr bwMode="auto">
          <a:xfrm>
            <a:off x="3421063" y="4159250"/>
            <a:ext cx="646112" cy="303213"/>
            <a:chOff x="2400537" y="887364"/>
            <a:chExt cx="646272" cy="186583"/>
          </a:xfrm>
        </p:grpSpPr>
        <p:sp>
          <p:nvSpPr>
            <p:cNvPr id="171" name="Rectangle 170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Builder</a:t>
              </a: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buildPart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sp>
        <p:nvSpPr>
          <p:cNvPr id="181" name="Diamond 180"/>
          <p:cNvSpPr/>
          <p:nvPr/>
        </p:nvSpPr>
        <p:spPr>
          <a:xfrm>
            <a:off x="2835275" y="4191000"/>
            <a:ext cx="92075" cy="92075"/>
          </a:xfrm>
          <a:prstGeom prst="diamond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0" name="Straight Connector 189"/>
          <p:cNvCxnSpPr>
            <a:stCxn id="181" idx="3"/>
            <a:endCxn id="171" idx="1"/>
          </p:cNvCxnSpPr>
          <p:nvPr/>
        </p:nvCxnSpPr>
        <p:spPr>
          <a:xfrm flipV="1">
            <a:off x="2927350" y="4235450"/>
            <a:ext cx="493713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03" name="Group 80"/>
          <p:cNvGrpSpPr>
            <a:grpSpLocks/>
          </p:cNvGrpSpPr>
          <p:nvPr/>
        </p:nvGrpSpPr>
        <p:grpSpPr bwMode="auto">
          <a:xfrm>
            <a:off x="3725863" y="4845050"/>
            <a:ext cx="646112" cy="303213"/>
            <a:chOff x="2400537" y="887364"/>
            <a:chExt cx="646272" cy="186583"/>
          </a:xfrm>
        </p:grpSpPr>
        <p:sp>
          <p:nvSpPr>
            <p:cNvPr id="202" name="Rectangle 201"/>
            <p:cNvSpPr/>
            <p:nvPr/>
          </p:nvSpPr>
          <p:spPr>
            <a:xfrm>
              <a:off x="2400537" y="887364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ConcreteBuilderA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400537" y="980167"/>
              <a:ext cx="646272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BuildPart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GetResults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  <a:endParaRPr lang="en-US" dirty="0"/>
            </a:p>
          </p:txBody>
        </p:sp>
      </p:grpSp>
      <p:cxnSp>
        <p:nvCxnSpPr>
          <p:cNvPr id="209" name="Elbow Connector 208"/>
          <p:cNvCxnSpPr>
            <a:stCxn id="158" idx="3"/>
            <a:endCxn id="202" idx="0"/>
          </p:cNvCxnSpPr>
          <p:nvPr/>
        </p:nvCxnSpPr>
        <p:spPr>
          <a:xfrm rot="16200000" flipH="1">
            <a:off x="3735388" y="4530725"/>
            <a:ext cx="295275" cy="3333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Elbow Connector 210"/>
          <p:cNvCxnSpPr>
            <a:stCxn id="158" idx="3"/>
            <a:endCxn id="156" idx="0"/>
          </p:cNvCxnSpPr>
          <p:nvPr/>
        </p:nvCxnSpPr>
        <p:spPr>
          <a:xfrm rot="5400000">
            <a:off x="3111500" y="4506913"/>
            <a:ext cx="561975" cy="647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" name="Horizontal Scroll 211"/>
          <p:cNvSpPr/>
          <p:nvPr/>
        </p:nvSpPr>
        <p:spPr>
          <a:xfrm>
            <a:off x="1985963" y="4586288"/>
            <a:ext cx="809625" cy="390525"/>
          </a:xfrm>
          <a:prstGeom prst="horizontalScroll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For all objects in Structure {Builder-&gt;</a:t>
            </a:r>
            <a:r>
              <a:rPr lang="en-US" dirty="0" err="1">
                <a:solidFill>
                  <a:schemeClr val="tx1"/>
                </a:solidFill>
              </a:rPr>
              <a:t>BuildPart</a:t>
            </a:r>
            <a:r>
              <a:rPr lang="en-US" dirty="0">
                <a:solidFill>
                  <a:schemeClr val="tx1"/>
                </a:solidFill>
              </a:rPr>
              <a:t>()}</a:t>
            </a:r>
          </a:p>
        </p:txBody>
      </p:sp>
      <p:cxnSp>
        <p:nvCxnSpPr>
          <p:cNvPr id="221" name="Straight Connector 220"/>
          <p:cNvCxnSpPr/>
          <p:nvPr/>
        </p:nvCxnSpPr>
        <p:spPr>
          <a:xfrm>
            <a:off x="2690813" y="4286250"/>
            <a:ext cx="0" cy="347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08" name="Group 80"/>
          <p:cNvGrpSpPr>
            <a:grpSpLocks/>
          </p:cNvGrpSpPr>
          <p:nvPr/>
        </p:nvGrpSpPr>
        <p:grpSpPr bwMode="auto">
          <a:xfrm>
            <a:off x="301625" y="3478213"/>
            <a:ext cx="727075" cy="655637"/>
            <a:chOff x="2400537" y="887364"/>
            <a:chExt cx="646273" cy="186583"/>
          </a:xfrm>
        </p:grpSpPr>
        <p:sp>
          <p:nvSpPr>
            <p:cNvPr id="226" name="Rectangle 225"/>
            <p:cNvSpPr/>
            <p:nvPr/>
          </p:nvSpPr>
          <p:spPr>
            <a:xfrm>
              <a:off x="2400537" y="887364"/>
              <a:ext cx="646273" cy="9396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00" dirty="0" err="1">
                  <a:solidFill>
                    <a:srgbClr val="FF0000"/>
                  </a:solidFill>
                </a:rPr>
                <a:t>AbstractClass</a:t>
              </a:r>
              <a:endParaRPr lang="en-US" sz="500" dirty="0">
                <a:solidFill>
                  <a:srgbClr val="FF0000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00537" y="979978"/>
              <a:ext cx="646273" cy="9396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500" dirty="0" err="1">
                  <a:solidFill>
                    <a:schemeClr val="tx1"/>
                  </a:solidFill>
                </a:rPr>
                <a:t>templateMethod</a:t>
              </a:r>
              <a:r>
                <a:rPr lang="en-US" sz="500" dirty="0">
                  <a:solidFill>
                    <a:schemeClr val="tx1"/>
                  </a:solidFill>
                </a:rPr>
                <a:t>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step1()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step2()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step3()</a:t>
              </a:r>
            </a:p>
          </p:txBody>
        </p:sp>
      </p:grpSp>
      <p:sp>
        <p:nvSpPr>
          <p:cNvPr id="229" name="Isosceles Triangle 228"/>
          <p:cNvSpPr/>
          <p:nvPr/>
        </p:nvSpPr>
        <p:spPr>
          <a:xfrm>
            <a:off x="601663" y="4133850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410" name="Group 80"/>
          <p:cNvGrpSpPr>
            <a:grpSpLocks/>
          </p:cNvGrpSpPr>
          <p:nvPr/>
        </p:nvGrpSpPr>
        <p:grpSpPr bwMode="auto">
          <a:xfrm>
            <a:off x="287338" y="4468813"/>
            <a:ext cx="727075" cy="655637"/>
            <a:chOff x="2400537" y="887364"/>
            <a:chExt cx="646273" cy="186583"/>
          </a:xfrm>
        </p:grpSpPr>
        <p:sp>
          <p:nvSpPr>
            <p:cNvPr id="233" name="Rectangle 232"/>
            <p:cNvSpPr/>
            <p:nvPr/>
          </p:nvSpPr>
          <p:spPr>
            <a:xfrm>
              <a:off x="2400537" y="887364"/>
              <a:ext cx="646273" cy="9396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00" dirty="0" err="1">
                  <a:solidFill>
                    <a:srgbClr val="FF0000"/>
                  </a:solidFill>
                </a:rPr>
                <a:t>ConcreteClass</a:t>
              </a:r>
              <a:endParaRPr lang="en-US" sz="500" dirty="0">
                <a:solidFill>
                  <a:srgbClr val="FF0000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400537" y="979978"/>
              <a:ext cx="646273" cy="9396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500" dirty="0" err="1">
                  <a:solidFill>
                    <a:schemeClr val="tx1"/>
                  </a:solidFill>
                </a:rPr>
                <a:t>templateMethod</a:t>
              </a:r>
              <a:r>
                <a:rPr lang="en-US" sz="500" dirty="0">
                  <a:solidFill>
                    <a:schemeClr val="tx1"/>
                  </a:solidFill>
                </a:rPr>
                <a:t>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step1()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step2()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step3()</a:t>
              </a:r>
            </a:p>
          </p:txBody>
        </p:sp>
      </p:grpSp>
      <p:cxnSp>
        <p:nvCxnSpPr>
          <p:cNvPr id="245" name="Straight Connector 244"/>
          <p:cNvCxnSpPr>
            <a:stCxn id="229" idx="3"/>
            <a:endCxn id="233" idx="0"/>
          </p:cNvCxnSpPr>
          <p:nvPr/>
        </p:nvCxnSpPr>
        <p:spPr>
          <a:xfrm>
            <a:off x="649288" y="4225925"/>
            <a:ext cx="1587" cy="242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Vertical Scroll 245"/>
          <p:cNvSpPr/>
          <p:nvPr/>
        </p:nvSpPr>
        <p:spPr>
          <a:xfrm>
            <a:off x="1323975" y="3924300"/>
            <a:ext cx="514350" cy="457200"/>
          </a:xfrm>
          <a:prstGeom prst="verticalScroll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r>
              <a:rPr lang="en-US" sz="800" dirty="0">
                <a:solidFill>
                  <a:schemeClr val="tx1"/>
                </a:solidFill>
              </a:rPr>
              <a:t> step1();</a:t>
            </a:r>
          </a:p>
          <a:p>
            <a:pPr algn="ctr">
              <a:defRPr/>
            </a:pPr>
            <a:r>
              <a:rPr lang="en-US" sz="800" dirty="0">
                <a:solidFill>
                  <a:schemeClr val="tx1"/>
                </a:solidFill>
              </a:rPr>
              <a:t>step2();</a:t>
            </a:r>
          </a:p>
          <a:p>
            <a:pPr algn="ctr">
              <a:defRPr/>
            </a:pPr>
            <a:r>
              <a:rPr lang="en-US" sz="800" dirty="0">
                <a:solidFill>
                  <a:schemeClr val="tx1"/>
                </a:solidFill>
              </a:rPr>
              <a:t>step3();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/>
          <p:nvPr/>
        </p:nvCxnSpPr>
        <p:spPr>
          <a:xfrm>
            <a:off x="971550" y="3862388"/>
            <a:ext cx="481013" cy="19526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14" name="Picture 249"/>
          <p:cNvPicPr>
            <a:picLocks noChangeAspect="1" noChangeArrowheads="1"/>
          </p:cNvPicPr>
          <p:nvPr/>
        </p:nvPicPr>
        <p:blipFill>
          <a:blip r:embed="rId2" cstate="print"/>
          <a:srcRect l="24695" t="17535" r="24734" b="16667"/>
          <a:stretch>
            <a:fillRect/>
          </a:stretch>
        </p:blipFill>
        <p:spPr bwMode="auto">
          <a:xfrm>
            <a:off x="4545012" y="4365624"/>
            <a:ext cx="3149749" cy="242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415" name="Group 80"/>
          <p:cNvGrpSpPr>
            <a:grpSpLocks/>
          </p:cNvGrpSpPr>
          <p:nvPr/>
        </p:nvGrpSpPr>
        <p:grpSpPr bwMode="auto">
          <a:xfrm>
            <a:off x="787400" y="5445125"/>
            <a:ext cx="646113" cy="303213"/>
            <a:chOff x="2400536" y="887365"/>
            <a:chExt cx="646274" cy="186582"/>
          </a:xfrm>
        </p:grpSpPr>
        <p:sp>
          <p:nvSpPr>
            <p:cNvPr id="184" name="Rectangle 183"/>
            <p:cNvSpPr/>
            <p:nvPr/>
          </p:nvSpPr>
          <p:spPr>
            <a:xfrm>
              <a:off x="2400536" y="887365"/>
              <a:ext cx="646274" cy="937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rgbClr val="FF0000"/>
                  </a:solidFill>
                </a:rPr>
                <a:t>AbstractFactory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400536" y="980168"/>
              <a:ext cx="646274" cy="937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CreateProductA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CreateProductB</a:t>
              </a:r>
              <a:endParaRPr lang="en-US" dirty="0"/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239713" y="5427663"/>
            <a:ext cx="425450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Client</a:t>
            </a:r>
            <a:endParaRPr lang="en-US" dirty="0"/>
          </a:p>
        </p:txBody>
      </p:sp>
      <p:cxnSp>
        <p:nvCxnSpPr>
          <p:cNvPr id="187" name="Shape 186"/>
          <p:cNvCxnSpPr>
            <a:stCxn id="186" idx="3"/>
            <a:endCxn id="184" idx="1"/>
          </p:cNvCxnSpPr>
          <p:nvPr/>
        </p:nvCxnSpPr>
        <p:spPr>
          <a:xfrm>
            <a:off x="665163" y="5519738"/>
            <a:ext cx="122237" cy="15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18" name="Group 80"/>
          <p:cNvGrpSpPr>
            <a:grpSpLocks/>
          </p:cNvGrpSpPr>
          <p:nvPr/>
        </p:nvGrpSpPr>
        <p:grpSpPr bwMode="auto">
          <a:xfrm>
            <a:off x="109538" y="5840413"/>
            <a:ext cx="728662" cy="303212"/>
            <a:chOff x="2400536" y="887365"/>
            <a:chExt cx="646274" cy="186582"/>
          </a:xfrm>
        </p:grpSpPr>
        <p:sp>
          <p:nvSpPr>
            <p:cNvPr id="213" name="Rectangle 212"/>
            <p:cNvSpPr/>
            <p:nvPr/>
          </p:nvSpPr>
          <p:spPr>
            <a:xfrm>
              <a:off x="2400536" y="887365"/>
              <a:ext cx="646274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ConcreteFactory1</a:t>
              </a: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400536" y="980167"/>
              <a:ext cx="646274" cy="937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CreateProductA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CreateProductB</a:t>
              </a:r>
              <a:endParaRPr lang="en-US" dirty="0"/>
            </a:p>
          </p:txBody>
        </p:sp>
      </p:grpSp>
      <p:grpSp>
        <p:nvGrpSpPr>
          <p:cNvPr id="12419" name="Group 80"/>
          <p:cNvGrpSpPr>
            <a:grpSpLocks/>
          </p:cNvGrpSpPr>
          <p:nvPr/>
        </p:nvGrpSpPr>
        <p:grpSpPr bwMode="auto">
          <a:xfrm>
            <a:off x="666750" y="6511925"/>
            <a:ext cx="728663" cy="303213"/>
            <a:chOff x="2400536" y="887365"/>
            <a:chExt cx="646274" cy="186582"/>
          </a:xfrm>
        </p:grpSpPr>
        <p:sp>
          <p:nvSpPr>
            <p:cNvPr id="225" name="Rectangle 224"/>
            <p:cNvSpPr/>
            <p:nvPr/>
          </p:nvSpPr>
          <p:spPr>
            <a:xfrm>
              <a:off x="2400536" y="887365"/>
              <a:ext cx="646274" cy="937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ConcreteFactory2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400536" y="980168"/>
              <a:ext cx="646274" cy="937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CreateProductA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CreateProductB</a:t>
              </a:r>
              <a:endParaRPr lang="en-US" dirty="0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1868488" y="5446713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AbstractProductA</a:t>
            </a:r>
            <a:endParaRPr lang="en-US" dirty="0"/>
          </a:p>
        </p:txBody>
      </p:sp>
      <p:sp>
        <p:nvSpPr>
          <p:cNvPr id="247" name="Rectangle 246"/>
          <p:cNvSpPr/>
          <p:nvPr/>
        </p:nvSpPr>
        <p:spPr>
          <a:xfrm>
            <a:off x="1525588" y="5748338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500" dirty="0">
                <a:solidFill>
                  <a:schemeClr val="tx1"/>
                </a:solidFill>
              </a:rPr>
              <a:t>ProductA1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2259013" y="5748338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500" dirty="0">
                <a:solidFill>
                  <a:schemeClr val="tx1"/>
                </a:solidFill>
              </a:rPr>
              <a:t>ProductA2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1878013" y="6051550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AbstractProductB</a:t>
            </a:r>
            <a:endParaRPr lang="en-US" dirty="0"/>
          </a:p>
        </p:txBody>
      </p:sp>
      <p:sp>
        <p:nvSpPr>
          <p:cNvPr id="251" name="Rectangle 250"/>
          <p:cNvSpPr/>
          <p:nvPr/>
        </p:nvSpPr>
        <p:spPr>
          <a:xfrm>
            <a:off x="1535113" y="6353175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500">
                <a:solidFill>
                  <a:schemeClr val="tx1"/>
                </a:solidFill>
              </a:rPr>
              <a:t>ProductB1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2268538" y="6353175"/>
            <a:ext cx="693737" cy="1841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500" dirty="0">
                <a:solidFill>
                  <a:schemeClr val="tx1"/>
                </a:solidFill>
              </a:rPr>
              <a:t>ProductB2</a:t>
            </a:r>
          </a:p>
        </p:txBody>
      </p:sp>
      <p:cxnSp>
        <p:nvCxnSpPr>
          <p:cNvPr id="263" name="Elbow Connector 262"/>
          <p:cNvCxnSpPr>
            <a:stCxn id="213" idx="3"/>
            <a:endCxn id="247" idx="1"/>
          </p:cNvCxnSpPr>
          <p:nvPr/>
        </p:nvCxnSpPr>
        <p:spPr>
          <a:xfrm flipV="1">
            <a:off x="838200" y="5840413"/>
            <a:ext cx="687388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stCxn id="216" idx="3"/>
          </p:cNvCxnSpPr>
          <p:nvPr/>
        </p:nvCxnSpPr>
        <p:spPr>
          <a:xfrm>
            <a:off x="838200" y="6067425"/>
            <a:ext cx="838200" cy="290513"/>
          </a:xfrm>
          <a:prstGeom prst="bentConnector3">
            <a:avLst>
              <a:gd name="adj1" fmla="val 99952"/>
            </a:avLst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Isosceles Triangle 272"/>
          <p:cNvSpPr/>
          <p:nvPr/>
        </p:nvSpPr>
        <p:spPr>
          <a:xfrm>
            <a:off x="2187575" y="5624513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4" name="Isosceles Triangle 273"/>
          <p:cNvSpPr/>
          <p:nvPr/>
        </p:nvSpPr>
        <p:spPr>
          <a:xfrm>
            <a:off x="2192338" y="6234113"/>
            <a:ext cx="95250" cy="92075"/>
          </a:xfrm>
          <a:prstGeom prst="triangl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30" name="TextBox 72"/>
          <p:cNvSpPr txBox="1">
            <a:spLocks noChangeArrowheads="1"/>
          </p:cNvSpPr>
          <p:nvPr/>
        </p:nvSpPr>
        <p:spPr bwMode="auto">
          <a:xfrm>
            <a:off x="833438" y="5214938"/>
            <a:ext cx="166528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/>
              <a:t>Abstract Factory Pattern</a:t>
            </a:r>
            <a:r>
              <a:rPr lang="en-US" sz="600" b="1"/>
              <a:t>:</a:t>
            </a:r>
            <a:endParaRPr lang="en-US" sz="400" b="1"/>
          </a:p>
        </p:txBody>
      </p:sp>
      <p:cxnSp>
        <p:nvCxnSpPr>
          <p:cNvPr id="278" name="Elbow Connector 277"/>
          <p:cNvCxnSpPr>
            <a:stCxn id="232" idx="3"/>
            <a:endCxn id="248" idx="3"/>
          </p:cNvCxnSpPr>
          <p:nvPr/>
        </p:nvCxnSpPr>
        <p:spPr>
          <a:xfrm flipV="1">
            <a:off x="1395413" y="5840413"/>
            <a:ext cx="1557337" cy="898525"/>
          </a:xfrm>
          <a:prstGeom prst="bentConnector3">
            <a:avLst>
              <a:gd name="adj1" fmla="val 11467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hape 279"/>
          <p:cNvCxnSpPr>
            <a:stCxn id="225" idx="3"/>
            <a:endCxn id="255" idx="2"/>
          </p:cNvCxnSpPr>
          <p:nvPr/>
        </p:nvCxnSpPr>
        <p:spPr>
          <a:xfrm flipV="1">
            <a:off x="1395413" y="6537325"/>
            <a:ext cx="1219200" cy="50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Elbow Connector 281"/>
          <p:cNvCxnSpPr>
            <a:stCxn id="273" idx="3"/>
            <a:endCxn id="247" idx="0"/>
          </p:cNvCxnSpPr>
          <p:nvPr/>
        </p:nvCxnSpPr>
        <p:spPr>
          <a:xfrm rot="5400000">
            <a:off x="2037557" y="5550694"/>
            <a:ext cx="31750" cy="3635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Elbow Connector 283"/>
          <p:cNvCxnSpPr>
            <a:stCxn id="273" idx="3"/>
            <a:endCxn id="248" idx="0"/>
          </p:cNvCxnSpPr>
          <p:nvPr/>
        </p:nvCxnSpPr>
        <p:spPr>
          <a:xfrm rot="16200000" flipH="1">
            <a:off x="2404269" y="5547519"/>
            <a:ext cx="31750" cy="3698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Elbow Connector 285"/>
          <p:cNvCxnSpPr>
            <a:stCxn id="274" idx="3"/>
            <a:endCxn id="251" idx="0"/>
          </p:cNvCxnSpPr>
          <p:nvPr/>
        </p:nvCxnSpPr>
        <p:spPr>
          <a:xfrm rot="5400000">
            <a:off x="2047082" y="6160294"/>
            <a:ext cx="26987" cy="3587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Elbow Connector 287"/>
          <p:cNvCxnSpPr>
            <a:stCxn id="274" idx="3"/>
            <a:endCxn id="255" idx="0"/>
          </p:cNvCxnSpPr>
          <p:nvPr/>
        </p:nvCxnSpPr>
        <p:spPr>
          <a:xfrm rot="16200000" flipH="1">
            <a:off x="2413794" y="6152357"/>
            <a:ext cx="26987" cy="3746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7" name="Picture 216"/>
          <p:cNvPicPr/>
          <p:nvPr/>
        </p:nvPicPr>
        <p:blipFill>
          <a:blip r:embed="rId3" cstate="print"/>
          <a:srcRect l="21553" t="35451" r="19952" b="18331"/>
          <a:stretch>
            <a:fillRect/>
          </a:stretch>
        </p:blipFill>
        <p:spPr bwMode="auto">
          <a:xfrm>
            <a:off x="6657739" y="1307365"/>
            <a:ext cx="2395577" cy="12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16"/>
          <p:cNvPicPr>
            <a:picLocks noChangeAspect="1" noChangeArrowheads="1"/>
          </p:cNvPicPr>
          <p:nvPr/>
        </p:nvPicPr>
        <p:blipFill>
          <a:blip r:embed="rId3" cstate="print"/>
          <a:srcRect l="17467" t="19299" r="12260" b="14726"/>
          <a:stretch>
            <a:fillRect/>
          </a:stretch>
        </p:blipFill>
        <p:spPr bwMode="auto">
          <a:xfrm>
            <a:off x="1" y="0"/>
            <a:ext cx="4354916" cy="326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4" cstate="print"/>
          <a:srcRect l="11582" t="13228" r="5696" b="1109"/>
          <a:stretch>
            <a:fillRect/>
          </a:stretch>
        </p:blipFill>
        <p:spPr bwMode="auto">
          <a:xfrm>
            <a:off x="4365730" y="0"/>
            <a:ext cx="4407336" cy="32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5" cstate="print"/>
          <a:srcRect l="12238" t="13598" r="6388" b="760"/>
          <a:stretch>
            <a:fillRect/>
          </a:stretch>
        </p:blipFill>
        <p:spPr bwMode="auto">
          <a:xfrm>
            <a:off x="153118" y="3461348"/>
            <a:ext cx="4358497" cy="3137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6" cstate="print"/>
          <a:srcRect l="13618" t="14839" r="10945" b="1075"/>
          <a:stretch>
            <a:fillRect/>
          </a:stretch>
        </p:blipFill>
        <p:spPr bwMode="auto">
          <a:xfrm>
            <a:off x="4428562" y="3334871"/>
            <a:ext cx="4338919" cy="316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print"/>
          <a:srcRect l="12746" t="13978" r="10021" b="4379"/>
          <a:stretch>
            <a:fillRect/>
          </a:stretch>
        </p:blipFill>
        <p:spPr bwMode="auto">
          <a:xfrm>
            <a:off x="0" y="0"/>
            <a:ext cx="4587456" cy="332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l="12310" t="14086" r="10364" b="2043"/>
          <a:stretch>
            <a:fillRect/>
          </a:stretch>
        </p:blipFill>
        <p:spPr bwMode="auto">
          <a:xfrm>
            <a:off x="4419600" y="0"/>
            <a:ext cx="4594573" cy="336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 l="13184" t="13441" r="10800" b="8710"/>
          <a:stretch>
            <a:fillRect/>
          </a:stretch>
        </p:blipFill>
        <p:spPr bwMode="auto">
          <a:xfrm>
            <a:off x="0" y="3735238"/>
            <a:ext cx="4515928" cy="312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 l="12745" t="15264" r="11538" b="1637"/>
          <a:stretch>
            <a:fillRect/>
          </a:stretch>
        </p:blipFill>
        <p:spPr bwMode="auto">
          <a:xfrm>
            <a:off x="4446494" y="3442447"/>
            <a:ext cx="4697506" cy="34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l="11312" t="15637" r="8597" b="3498"/>
          <a:stretch>
            <a:fillRect/>
          </a:stretch>
        </p:blipFill>
        <p:spPr bwMode="auto">
          <a:xfrm>
            <a:off x="0" y="1"/>
            <a:ext cx="4365812" cy="31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10181" t="15711" r="7466" b="5435"/>
          <a:stretch>
            <a:fillRect/>
          </a:stretch>
        </p:blipFill>
        <p:spPr bwMode="auto">
          <a:xfrm>
            <a:off x="4356847" y="107576"/>
            <a:ext cx="4787153" cy="294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11689" t="12807" r="12745" b="9903"/>
          <a:stretch>
            <a:fillRect/>
          </a:stretch>
        </p:blipFill>
        <p:spPr bwMode="auto">
          <a:xfrm>
            <a:off x="0" y="3558988"/>
            <a:ext cx="3980329" cy="3101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/>
          <a:srcRect l="11846" t="13711" r="2379" b="7097"/>
          <a:stretch>
            <a:fillRect/>
          </a:stretch>
        </p:blipFill>
        <p:spPr bwMode="auto">
          <a:xfrm>
            <a:off x="4105834" y="3379695"/>
            <a:ext cx="4926233" cy="3176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l="10935" t="13477" r="5958" b="4988"/>
          <a:stretch>
            <a:fillRect/>
          </a:stretch>
        </p:blipFill>
        <p:spPr bwMode="auto">
          <a:xfrm>
            <a:off x="0" y="0"/>
            <a:ext cx="4939553" cy="32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032" y="292608"/>
            <a:ext cx="8586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Inheritance</a:t>
            </a:r>
            <a:r>
              <a:rPr lang="en-US" sz="1000" dirty="0" smtClean="0"/>
              <a:t> is a common form of reuse and uses an </a:t>
            </a:r>
            <a:r>
              <a:rPr lang="en-US" sz="1000" b="1" dirty="0" smtClean="0"/>
              <a:t>“is a”</a:t>
            </a:r>
            <a:r>
              <a:rPr lang="en-US" sz="1000" dirty="0" smtClean="0"/>
              <a:t> relationship</a:t>
            </a:r>
          </a:p>
          <a:p>
            <a:r>
              <a:rPr lang="en-US" sz="1000" dirty="0" smtClean="0"/>
              <a:t>We can organize classes into </a:t>
            </a:r>
            <a:r>
              <a:rPr lang="en-US" sz="1000" b="1" dirty="0" smtClean="0"/>
              <a:t>hierarchies</a:t>
            </a:r>
            <a:r>
              <a:rPr lang="en-US" sz="1000" dirty="0" smtClean="0"/>
              <a:t> of functionality</a:t>
            </a:r>
          </a:p>
          <a:p>
            <a:r>
              <a:rPr lang="en-US" sz="1000" b="1" dirty="0" smtClean="0"/>
              <a:t>Superclass</a:t>
            </a:r>
            <a:r>
              <a:rPr lang="en-US" sz="1000" dirty="0" smtClean="0"/>
              <a:t> is at the top of the hierarchy and defines instant variables and methods </a:t>
            </a:r>
            <a:r>
              <a:rPr lang="en-US" sz="1000" b="1" dirty="0" smtClean="0"/>
              <a:t>common</a:t>
            </a:r>
            <a:r>
              <a:rPr lang="en-US" sz="1000" dirty="0" smtClean="0"/>
              <a:t> to all classes in the hierarchy</a:t>
            </a:r>
          </a:p>
          <a:p>
            <a:r>
              <a:rPr lang="en-US" sz="1000" dirty="0" smtClean="0"/>
              <a:t>We derive a </a:t>
            </a:r>
            <a:r>
              <a:rPr lang="en-US" sz="1000" b="1" dirty="0" smtClean="0"/>
              <a:t>subclass</a:t>
            </a:r>
            <a:r>
              <a:rPr lang="en-US" sz="1000" dirty="0" smtClean="0"/>
              <a:t> by </a:t>
            </a:r>
            <a:r>
              <a:rPr lang="en-US" sz="1000" b="1" dirty="0" smtClean="0"/>
              <a:t>extending</a:t>
            </a:r>
            <a:r>
              <a:rPr lang="en-US" sz="1000" dirty="0" smtClean="0"/>
              <a:t> the </a:t>
            </a:r>
            <a:r>
              <a:rPr lang="en-US" sz="1000" b="1" dirty="0" smtClean="0"/>
              <a:t>superclass</a:t>
            </a:r>
            <a:r>
              <a:rPr lang="en-US" sz="1000" dirty="0" smtClean="0"/>
              <a:t> which </a:t>
            </a:r>
            <a:r>
              <a:rPr lang="en-US" sz="1000" b="1" dirty="0" smtClean="0"/>
              <a:t>inherits</a:t>
            </a:r>
            <a:r>
              <a:rPr lang="en-US" sz="1000" dirty="0" smtClean="0"/>
              <a:t> behavior and fields from the </a:t>
            </a:r>
            <a:r>
              <a:rPr lang="en-US" sz="1000" b="1" dirty="0" smtClean="0"/>
              <a:t>superclass </a:t>
            </a:r>
          </a:p>
          <a:p>
            <a:r>
              <a:rPr lang="en-US" sz="1000" b="1" dirty="0" smtClean="0"/>
              <a:t>Private members </a:t>
            </a:r>
            <a:r>
              <a:rPr lang="en-US" sz="1000" dirty="0" smtClean="0"/>
              <a:t>of the </a:t>
            </a:r>
            <a:r>
              <a:rPr lang="en-US" sz="1000" b="1" dirty="0" smtClean="0"/>
              <a:t>superclass</a:t>
            </a:r>
            <a:r>
              <a:rPr lang="en-US" sz="1000" dirty="0" smtClean="0"/>
              <a:t> are </a:t>
            </a:r>
            <a:r>
              <a:rPr lang="en-US" sz="1000" b="1" dirty="0" smtClean="0"/>
              <a:t>not inherited </a:t>
            </a:r>
            <a:r>
              <a:rPr lang="en-US" sz="1000" dirty="0" smtClean="0"/>
              <a:t>by the subclasses</a:t>
            </a:r>
          </a:p>
          <a:p>
            <a:r>
              <a:rPr lang="en-US" sz="1000" dirty="0" smtClean="0"/>
              <a:t>A subclass can inherit directly from only </a:t>
            </a:r>
            <a:r>
              <a:rPr lang="en-US" sz="1000" b="1" dirty="0" smtClean="0"/>
              <a:t>one</a:t>
            </a:r>
            <a:r>
              <a:rPr lang="en-US" sz="1000" dirty="0" smtClean="0"/>
              <a:t> superclass</a:t>
            </a:r>
          </a:p>
          <a:p>
            <a:r>
              <a:rPr lang="en-US" sz="1000" dirty="0" smtClean="0"/>
              <a:t>All classes inherit from the </a:t>
            </a:r>
            <a:r>
              <a:rPr lang="en-US" sz="1000" b="1" dirty="0" smtClean="0"/>
              <a:t>Object</a:t>
            </a:r>
            <a:r>
              <a:rPr lang="en-US" sz="1000" dirty="0" smtClean="0"/>
              <a:t> class in Java</a:t>
            </a:r>
          </a:p>
          <a:p>
            <a:r>
              <a:rPr lang="en-US" sz="1000" dirty="0" smtClean="0"/>
              <a:t>A subclass can define new methods and instance variables, some of which may </a:t>
            </a:r>
            <a:r>
              <a:rPr lang="en-US" sz="1000" b="1" dirty="0" smtClean="0"/>
              <a:t>override</a:t>
            </a:r>
            <a:r>
              <a:rPr lang="en-US" sz="1000" dirty="0" smtClean="0"/>
              <a:t> (hide) those of a superclass</a:t>
            </a:r>
          </a:p>
          <a:p>
            <a:r>
              <a:rPr lang="en-US" sz="1000" dirty="0" smtClean="0"/>
              <a:t>Do not confuse </a:t>
            </a:r>
            <a:r>
              <a:rPr lang="en-US" sz="1000" b="1" dirty="0" smtClean="0"/>
              <a:t>overiding</a:t>
            </a:r>
            <a:r>
              <a:rPr lang="en-US" sz="1000" dirty="0" smtClean="0"/>
              <a:t> a method with </a:t>
            </a:r>
            <a:r>
              <a:rPr lang="en-US" sz="1000" b="1" dirty="0" smtClean="0"/>
              <a:t>overloading</a:t>
            </a:r>
            <a:r>
              <a:rPr lang="en-US" sz="1000" dirty="0" smtClean="0"/>
              <a:t> a method</a:t>
            </a:r>
          </a:p>
          <a:p>
            <a:r>
              <a:rPr lang="en-US" sz="1000" b="1" dirty="0" smtClean="0"/>
              <a:t>Overiding</a:t>
            </a:r>
            <a:r>
              <a:rPr lang="en-US" sz="1000" dirty="0" smtClean="0"/>
              <a:t> a method is when the subclass provides a new version of that method with the </a:t>
            </a:r>
            <a:r>
              <a:rPr lang="en-US" sz="1000" b="1" dirty="0" smtClean="0"/>
              <a:t>same</a:t>
            </a:r>
            <a:r>
              <a:rPr lang="en-US" sz="1000" dirty="0" smtClean="0"/>
              <a:t> </a:t>
            </a:r>
            <a:r>
              <a:rPr lang="en-US" sz="1000" b="1" dirty="0" smtClean="0"/>
              <a:t>signature</a:t>
            </a:r>
            <a:r>
              <a:rPr lang="en-US" sz="1000" dirty="0" smtClean="0"/>
              <a:t> which hides the superclass version from the client</a:t>
            </a:r>
          </a:p>
          <a:p>
            <a:r>
              <a:rPr lang="en-US" sz="1000" b="1" dirty="0" smtClean="0"/>
              <a:t>Overloading</a:t>
            </a:r>
            <a:r>
              <a:rPr lang="en-US" sz="1000" dirty="0" smtClean="0"/>
              <a:t> a method is when a class provides a version of the method, which varies in the number and/or type of parameters with a </a:t>
            </a:r>
            <a:r>
              <a:rPr lang="en-US" sz="1000" b="1" dirty="0" smtClean="0"/>
              <a:t>different</a:t>
            </a:r>
            <a:r>
              <a:rPr lang="en-US" sz="1000" dirty="0" smtClean="0"/>
              <a:t> </a:t>
            </a:r>
            <a:r>
              <a:rPr lang="en-US" sz="1000" b="1" dirty="0" smtClean="0"/>
              <a:t>signature.  </a:t>
            </a:r>
            <a:r>
              <a:rPr lang="en-US" sz="1000" dirty="0" smtClean="0"/>
              <a:t>A client of the class can call any of the public versions of overloaded methods</a:t>
            </a:r>
          </a:p>
          <a:p>
            <a:endParaRPr lang="en-US" sz="1000" dirty="0" smtClean="0"/>
          </a:p>
          <a:p>
            <a:r>
              <a:rPr lang="en-US" sz="1000" b="1" dirty="0" err="1" smtClean="0"/>
              <a:t>Mutators</a:t>
            </a:r>
            <a:r>
              <a:rPr lang="en-US" sz="1000" dirty="0" smtClean="0"/>
              <a:t> </a:t>
            </a:r>
            <a:r>
              <a:rPr lang="en-US" sz="1000" b="1" dirty="0" smtClean="0"/>
              <a:t>set</a:t>
            </a:r>
            <a:r>
              <a:rPr lang="en-US" sz="1000" dirty="0" smtClean="0"/>
              <a:t> and </a:t>
            </a:r>
            <a:r>
              <a:rPr lang="en-US" sz="1000" b="1" dirty="0" err="1" smtClean="0"/>
              <a:t>accessors</a:t>
            </a:r>
            <a:r>
              <a:rPr lang="en-US" sz="1000" dirty="0" smtClean="0"/>
              <a:t> </a:t>
            </a:r>
            <a:r>
              <a:rPr lang="en-US" sz="1000" b="1" dirty="0" smtClean="0"/>
              <a:t>get</a:t>
            </a:r>
          </a:p>
          <a:p>
            <a:endParaRPr lang="en-US" sz="1000" b="1" dirty="0" smtClean="0"/>
          </a:p>
          <a:p>
            <a:r>
              <a:rPr lang="en-US" sz="1000" b="1" dirty="0" smtClean="0"/>
              <a:t>6/6/12 6:10</a:t>
            </a:r>
          </a:p>
          <a:p>
            <a:r>
              <a:rPr lang="en-US" sz="1000" b="1" dirty="0" smtClean="0"/>
              <a:t>Helper Classes </a:t>
            </a:r>
            <a:r>
              <a:rPr lang="en-US" sz="1000" dirty="0" smtClean="0"/>
              <a:t>should always be </a:t>
            </a:r>
            <a:r>
              <a:rPr lang="en-US" sz="1000" b="1" dirty="0" smtClean="0"/>
              <a:t>declared private</a:t>
            </a:r>
          </a:p>
          <a:p>
            <a:r>
              <a:rPr lang="en-US" sz="1000" b="1" dirty="0" smtClean="0"/>
              <a:t>Helper Classes </a:t>
            </a:r>
            <a:r>
              <a:rPr lang="en-US" sz="1000" dirty="0" smtClean="0"/>
              <a:t>can be </a:t>
            </a:r>
            <a:r>
              <a:rPr lang="en-US" sz="1000" b="1" dirty="0" smtClean="0"/>
              <a:t>inside or outside </a:t>
            </a:r>
            <a:r>
              <a:rPr lang="en-US" sz="1000" dirty="0" smtClean="0"/>
              <a:t>of the </a:t>
            </a:r>
            <a:r>
              <a:rPr lang="en-US" sz="1000" b="1" dirty="0" smtClean="0"/>
              <a:t>main class</a:t>
            </a:r>
          </a:p>
          <a:p>
            <a:r>
              <a:rPr lang="en-US" sz="1000" b="1" dirty="0" smtClean="0"/>
              <a:t>Helper Classes should be outside and in a different file if used be multiple classes.</a:t>
            </a:r>
          </a:p>
          <a:p>
            <a:endParaRPr lang="en-US" sz="1000" b="1" dirty="0" smtClean="0"/>
          </a:p>
          <a:p>
            <a:r>
              <a:rPr lang="en-US" sz="1000" b="1" dirty="0" smtClean="0"/>
              <a:t>6/6/12 16:20 How do you organize the class structure</a:t>
            </a:r>
          </a:p>
          <a:p>
            <a:endParaRPr lang="en-US" sz="1000" dirty="0" smtClean="0"/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382"/>
            <a:ext cx="4446494" cy="287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9394" y="60381"/>
            <a:ext cx="4356542" cy="285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70747"/>
            <a:ext cx="4314044" cy="30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2774" y="3152819"/>
            <a:ext cx="4295743" cy="299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 l="10743" t="19849" r="8504" b="20794"/>
          <a:stretch>
            <a:fillRect/>
          </a:stretch>
        </p:blipFill>
        <p:spPr bwMode="auto">
          <a:xfrm>
            <a:off x="0" y="0"/>
            <a:ext cx="3749040" cy="308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0746" y="0"/>
            <a:ext cx="373707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486" y="3294428"/>
            <a:ext cx="4075465" cy="299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06208" y="2756229"/>
            <a:ext cx="3575919" cy="399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-1"/>
            <a:ext cx="4318895" cy="395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2536" y="-1"/>
            <a:ext cx="4484941" cy="410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5" cstate="print"/>
          <a:srcRect l="22381" t="25691" r="19960" b="2925"/>
          <a:stretch>
            <a:fillRect/>
          </a:stretch>
        </p:blipFill>
        <p:spPr bwMode="auto">
          <a:xfrm>
            <a:off x="292608" y="4028865"/>
            <a:ext cx="3701555" cy="282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76200" y="152400"/>
            <a:ext cx="9067800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800" b="1"/>
              <a:t>System, Model, View, Actor, Instances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System</a:t>
            </a:r>
            <a:r>
              <a:rPr lang="en-US" sz="800"/>
              <a:t>: </a:t>
            </a:r>
            <a:r>
              <a:rPr lang="en-US" sz="800" u="sng"/>
              <a:t>Organized</a:t>
            </a:r>
            <a:r>
              <a:rPr lang="en-US" sz="800"/>
              <a:t> set of </a:t>
            </a:r>
            <a:r>
              <a:rPr lang="en-US" sz="800" u="sng"/>
              <a:t>communicating</a:t>
            </a:r>
            <a:r>
              <a:rPr lang="en-US" sz="800"/>
              <a:t> parts for a </a:t>
            </a:r>
            <a:r>
              <a:rPr lang="en-US" sz="800" u="sng"/>
              <a:t>specific</a:t>
            </a:r>
            <a:r>
              <a:rPr lang="en-US" sz="800"/>
              <a:t> purpose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Model</a:t>
            </a:r>
            <a:r>
              <a:rPr lang="en-US" sz="800"/>
              <a:t>: </a:t>
            </a:r>
            <a:r>
              <a:rPr lang="en-US" sz="800" u="sng"/>
              <a:t>Abstraction</a:t>
            </a:r>
            <a:r>
              <a:rPr lang="en-US" sz="800"/>
              <a:t> describing a </a:t>
            </a:r>
            <a:r>
              <a:rPr lang="en-US" sz="800" u="sng"/>
              <a:t>subset</a:t>
            </a:r>
            <a:r>
              <a:rPr lang="en-US" sz="800"/>
              <a:t> of the system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View</a:t>
            </a:r>
            <a:r>
              <a:rPr lang="en-US" sz="800"/>
              <a:t>: depicts </a:t>
            </a:r>
            <a:r>
              <a:rPr lang="en-US" sz="800" u="sng"/>
              <a:t>selected</a:t>
            </a:r>
            <a:r>
              <a:rPr lang="en-US" sz="800"/>
              <a:t> aspects of the system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Notation</a:t>
            </a:r>
            <a:r>
              <a:rPr lang="en-US" sz="800"/>
              <a:t>: set of graphical or textual rules for depicting views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Actor</a:t>
            </a:r>
            <a:r>
              <a:rPr lang="en-US" sz="800"/>
              <a:t>: Entity outside the system to be modeled, interacting with the system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Class:</a:t>
            </a:r>
            <a:r>
              <a:rPr lang="en-US" sz="800"/>
              <a:t> Abstraction modeling an entity in the</a:t>
            </a:r>
            <a:r>
              <a:rPr lang="en-US" sz="800" u="sng"/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 u="sng"/>
              <a:t>Object:</a:t>
            </a:r>
            <a:r>
              <a:rPr lang="en-US" sz="800"/>
              <a:t> </a:t>
            </a:r>
            <a:r>
              <a:rPr lang="en-US" sz="800" u="sng"/>
              <a:t>Instant</a:t>
            </a:r>
            <a:r>
              <a:rPr lang="en-US" sz="800"/>
              <a:t> of a class</a:t>
            </a:r>
          </a:p>
          <a:p>
            <a:pPr marL="342900" indent="-342900">
              <a:spcBef>
                <a:spcPct val="50000"/>
              </a:spcBef>
            </a:pPr>
            <a:endParaRPr lang="en-US" sz="800"/>
          </a:p>
        </p:txBody>
      </p:sp>
      <p:sp>
        <p:nvSpPr>
          <p:cNvPr id="2052" name="AutoShape 17"/>
          <p:cNvSpPr>
            <a:spLocks noChangeArrowheads="1"/>
          </p:cNvSpPr>
          <p:nvPr/>
        </p:nvSpPr>
        <p:spPr bwMode="auto">
          <a:xfrm>
            <a:off x="685800" y="838200"/>
            <a:ext cx="8305800" cy="4343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18"/>
          <p:cNvGraphicFramePr>
            <a:graphicFrameLocks noChangeAspect="1"/>
          </p:cNvGraphicFramePr>
          <p:nvPr/>
        </p:nvGraphicFramePr>
        <p:xfrm>
          <a:off x="8077200" y="4876800"/>
          <a:ext cx="327025" cy="1000125"/>
        </p:xfrm>
        <a:graphic>
          <a:graphicData uri="http://schemas.openxmlformats.org/presentationml/2006/ole">
            <p:oleObj spid="_x0000_s2050" name="Visio" r:id="rId3" imgW="327355" imgH="1000006" progId="Visio.Drawing.11">
              <p:embed/>
            </p:oleObj>
          </a:graphicData>
        </a:graphic>
      </p:graphicFrame>
      <p:sp>
        <p:nvSpPr>
          <p:cNvPr id="2053" name="Text Box 19"/>
          <p:cNvSpPr txBox="1">
            <a:spLocks noChangeArrowheads="1"/>
          </p:cNvSpPr>
          <p:nvPr/>
        </p:nvSpPr>
        <p:spPr bwMode="auto">
          <a:xfrm>
            <a:off x="1295400" y="3352800"/>
            <a:ext cx="1676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System: Airplane</a:t>
            </a:r>
          </a:p>
        </p:txBody>
      </p:sp>
      <p:sp>
        <p:nvSpPr>
          <p:cNvPr id="2054" name="Text Box 20"/>
          <p:cNvSpPr txBox="1">
            <a:spLocks noChangeArrowheads="1"/>
          </p:cNvSpPr>
          <p:nvPr/>
        </p:nvSpPr>
        <p:spPr bwMode="auto">
          <a:xfrm>
            <a:off x="2667000" y="5105400"/>
            <a:ext cx="4572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/>
              <a:t>8/29 8</a:t>
            </a:r>
          </a:p>
        </p:txBody>
      </p:sp>
      <p:sp>
        <p:nvSpPr>
          <p:cNvPr id="2055" name="AutoShape 21"/>
          <p:cNvSpPr>
            <a:spLocks noChangeArrowheads="1"/>
          </p:cNvSpPr>
          <p:nvPr/>
        </p:nvSpPr>
        <p:spPr bwMode="auto">
          <a:xfrm>
            <a:off x="2743200" y="2209800"/>
            <a:ext cx="4114800" cy="1524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en-US" sz="1200"/>
              <a:t>Model 2: Flight Simulator</a:t>
            </a:r>
          </a:p>
        </p:txBody>
      </p:sp>
      <p:sp>
        <p:nvSpPr>
          <p:cNvPr id="2056" name="AutoShape 22"/>
          <p:cNvSpPr>
            <a:spLocks noChangeArrowheads="1"/>
          </p:cNvSpPr>
          <p:nvPr/>
        </p:nvSpPr>
        <p:spPr bwMode="auto">
          <a:xfrm>
            <a:off x="2438400" y="3657600"/>
            <a:ext cx="2057400" cy="6096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Model 1: Scale Model</a:t>
            </a:r>
          </a:p>
        </p:txBody>
      </p:sp>
      <p:sp>
        <p:nvSpPr>
          <p:cNvPr id="2057" name="AutoShape 23"/>
          <p:cNvSpPr>
            <a:spLocks noChangeArrowheads="1"/>
          </p:cNvSpPr>
          <p:nvPr/>
        </p:nvSpPr>
        <p:spPr bwMode="auto">
          <a:xfrm>
            <a:off x="2971800" y="2667000"/>
            <a:ext cx="2209800" cy="533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View 1: Blueprints</a:t>
            </a:r>
          </a:p>
        </p:txBody>
      </p:sp>
      <p:sp>
        <p:nvSpPr>
          <p:cNvPr id="2058" name="AutoShape 24"/>
          <p:cNvSpPr>
            <a:spLocks noChangeArrowheads="1"/>
          </p:cNvSpPr>
          <p:nvPr/>
        </p:nvSpPr>
        <p:spPr bwMode="auto">
          <a:xfrm>
            <a:off x="4953000" y="2438400"/>
            <a:ext cx="1524000" cy="533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View 2:</a:t>
            </a:r>
          </a:p>
        </p:txBody>
      </p:sp>
      <p:sp>
        <p:nvSpPr>
          <p:cNvPr id="2059" name="AutoShape 25"/>
          <p:cNvSpPr>
            <a:spLocks noChangeArrowheads="1"/>
          </p:cNvSpPr>
          <p:nvPr/>
        </p:nvSpPr>
        <p:spPr bwMode="auto">
          <a:xfrm>
            <a:off x="4800600" y="3048000"/>
            <a:ext cx="1524000" cy="533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View 3: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 cstate="print"/>
          <a:srcRect l="17064" t="21923" r="12961" b="10659"/>
          <a:stretch>
            <a:fillRect/>
          </a:stretch>
        </p:blipFill>
        <p:spPr bwMode="auto">
          <a:xfrm>
            <a:off x="347478" y="164592"/>
            <a:ext cx="3989615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 l="13788" t="14183" r="10060" b="6731"/>
          <a:stretch>
            <a:fillRect/>
          </a:stretch>
        </p:blipFill>
        <p:spPr bwMode="auto">
          <a:xfrm>
            <a:off x="4818184" y="123092"/>
            <a:ext cx="4176347" cy="289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5" cstate="print"/>
          <a:srcRect l="11870" t="17037" r="6847" b="3395"/>
          <a:stretch>
            <a:fillRect/>
          </a:stretch>
        </p:blipFill>
        <p:spPr bwMode="auto">
          <a:xfrm>
            <a:off x="553916" y="3587262"/>
            <a:ext cx="4457700" cy="291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 cstate="print"/>
          <a:srcRect l="17001" t="19201" r="10694" b="8924"/>
          <a:stretch>
            <a:fillRect/>
          </a:stretch>
        </p:blipFill>
        <p:spPr bwMode="auto">
          <a:xfrm>
            <a:off x="5011615" y="3640016"/>
            <a:ext cx="3965331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 cstate="print"/>
          <a:srcRect l="17064" t="21923" r="12961" b="10659"/>
          <a:stretch>
            <a:fillRect/>
          </a:stretch>
        </p:blipFill>
        <p:spPr bwMode="auto">
          <a:xfrm>
            <a:off x="347478" y="164592"/>
            <a:ext cx="3989615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 l="12345" t="21875" r="3647" b="7933"/>
          <a:stretch>
            <a:fillRect/>
          </a:stretch>
        </p:blipFill>
        <p:spPr bwMode="auto">
          <a:xfrm>
            <a:off x="140677" y="3024553"/>
            <a:ext cx="4607169" cy="256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 cstate="print"/>
          <a:srcRect l="16039" t="19441" r="14221" b="8443"/>
          <a:stretch>
            <a:fillRect/>
          </a:stretch>
        </p:blipFill>
        <p:spPr bwMode="auto">
          <a:xfrm>
            <a:off x="4906108" y="272562"/>
            <a:ext cx="3824653" cy="263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6" cstate="print"/>
          <a:srcRect l="12512" t="20403" r="11175" b="7963"/>
          <a:stretch>
            <a:fillRect/>
          </a:stretch>
        </p:blipFill>
        <p:spPr bwMode="auto">
          <a:xfrm>
            <a:off x="4844562" y="3112477"/>
            <a:ext cx="4185138" cy="262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 l="14523" t="20162" r="12250" b="11057"/>
          <a:stretch>
            <a:fillRect/>
          </a:stretch>
        </p:blipFill>
        <p:spPr bwMode="auto">
          <a:xfrm>
            <a:off x="697115" y="3286408"/>
            <a:ext cx="3684761" cy="230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 l="13641" t="24896" r="11738" b="9510"/>
          <a:stretch>
            <a:fillRect/>
          </a:stretch>
        </p:blipFill>
        <p:spPr bwMode="auto">
          <a:xfrm>
            <a:off x="389299" y="199176"/>
            <a:ext cx="4137434" cy="239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 l="15349" t="19790" r="11879" b="7824"/>
          <a:stretch>
            <a:fillRect/>
          </a:stretch>
        </p:blipFill>
        <p:spPr bwMode="auto">
          <a:xfrm>
            <a:off x="4418091" y="135802"/>
            <a:ext cx="4318503" cy="283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 l="15517" t="24838" r="10976" b="6103"/>
          <a:stretch>
            <a:fillRect/>
          </a:stretch>
        </p:blipFill>
        <p:spPr bwMode="auto">
          <a:xfrm>
            <a:off x="4698748" y="3331675"/>
            <a:ext cx="4246075" cy="252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 l="8149" t="18096" r="12541" b="9406"/>
          <a:stretch>
            <a:fillRect/>
          </a:stretch>
        </p:blipFill>
        <p:spPr bwMode="auto">
          <a:xfrm>
            <a:off x="298764" y="272562"/>
            <a:ext cx="4229274" cy="265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rcRect l="9562" t="13702" r="3088" b="4808"/>
          <a:stretch>
            <a:fillRect/>
          </a:stretch>
        </p:blipFill>
        <p:spPr bwMode="auto">
          <a:xfrm>
            <a:off x="3763107" y="3235569"/>
            <a:ext cx="4739054" cy="29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032" y="292608"/>
            <a:ext cx="8586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PURE: </a:t>
            </a:r>
            <a:r>
              <a:rPr lang="en-US" sz="1000" u="sng" dirty="0" smtClean="0"/>
              <a:t>Correct</a:t>
            </a:r>
            <a:r>
              <a:rPr lang="en-US" sz="1000" dirty="0" smtClean="0"/>
              <a:t> definition of  an efficiently of an algorithm: </a:t>
            </a:r>
            <a:r>
              <a:rPr lang="en-US" sz="1000" b="1" i="1" dirty="0" smtClean="0"/>
              <a:t>An algorithm is efficient if it has a polynomial running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IMPLEMENTATION SPECIFIC: </a:t>
            </a:r>
            <a:r>
              <a:rPr lang="en-US" sz="1000" u="sng" dirty="0" smtClean="0"/>
              <a:t>Deficient</a:t>
            </a:r>
            <a:r>
              <a:rPr lang="en-US" sz="1000" dirty="0" smtClean="0"/>
              <a:t> definition of  an efficiently of an algorithm: </a:t>
            </a:r>
            <a:r>
              <a:rPr lang="en-US" sz="1000" b="1" i="1" dirty="0" smtClean="0"/>
              <a:t>An algorithm is efficient if, when implemented, it runs quickly on real input instances</a:t>
            </a:r>
          </a:p>
          <a:p>
            <a:r>
              <a:rPr lang="en-US" sz="1000" dirty="0" smtClean="0"/>
              <a:t>The second definition is tied to a </a:t>
            </a:r>
            <a:r>
              <a:rPr lang="en-US" sz="1000" u="sng" dirty="0" smtClean="0"/>
              <a:t>specific implementation </a:t>
            </a:r>
            <a:r>
              <a:rPr lang="en-US" sz="1000" dirty="0" smtClean="0"/>
              <a:t>of an algorithm, turning efficiently into a moving target: as processor speeds increase, more and more algorithms fall under this notation of efficiency. Our definition in terms of polynomial time is much more an </a:t>
            </a:r>
            <a:r>
              <a:rPr lang="en-US" sz="1000" smtClean="0"/>
              <a:t>absolute notation.</a:t>
            </a:r>
            <a:endParaRPr lang="en-US" sz="1000" dirty="0" smtClean="0"/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06" name="Picture 30"/>
          <p:cNvPicPr>
            <a:picLocks noChangeAspect="1" noChangeArrowheads="1"/>
          </p:cNvPicPr>
          <p:nvPr/>
        </p:nvPicPr>
        <p:blipFill>
          <a:blip r:embed="rId3" cstate="print"/>
          <a:srcRect l="14642" t="9380" r="2817" b="36399"/>
          <a:stretch>
            <a:fillRect/>
          </a:stretch>
        </p:blipFill>
        <p:spPr bwMode="auto">
          <a:xfrm>
            <a:off x="373626" y="560439"/>
            <a:ext cx="8503920" cy="446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 cstate="print"/>
          <a:srcRect l="13999" t="8369" r="2617" b="18464"/>
          <a:stretch>
            <a:fillRect/>
          </a:stretch>
        </p:blipFill>
        <p:spPr bwMode="auto">
          <a:xfrm>
            <a:off x="373627" y="373625"/>
            <a:ext cx="8082116" cy="56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 l="13358" t="14129" r="1698" b="2597"/>
          <a:stretch>
            <a:fillRect/>
          </a:stretch>
        </p:blipFill>
        <p:spPr bwMode="auto">
          <a:xfrm>
            <a:off x="884255" y="432079"/>
            <a:ext cx="7475973" cy="586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/>
          <a:srcRect l="11195" t="13841" r="4220" b="3221"/>
          <a:stretch>
            <a:fillRect/>
          </a:stretch>
        </p:blipFill>
        <p:spPr bwMode="auto">
          <a:xfrm>
            <a:off x="510553" y="170822"/>
            <a:ext cx="7668806" cy="629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524000" y="1887538"/>
          <a:ext cx="5472113" cy="1385887"/>
        </p:xfrm>
        <a:graphic>
          <a:graphicData uri="http://schemas.openxmlformats.org/presentationml/2006/ole">
            <p:oleObj spid="_x0000_s3074" name="Visio" r:id="rId3" imgW="5472379" imgH="1386456" progId="Visio.Drawing.11">
              <p:embed/>
            </p:oleObj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152400"/>
            <a:ext cx="929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000" b="1"/>
              <a:t>Use Case Diagrams</a:t>
            </a:r>
            <a:r>
              <a:rPr lang="en-US" sz="800"/>
              <a:t>: </a:t>
            </a:r>
            <a:r>
              <a:rPr lang="en-US" sz="800" u="sng"/>
              <a:t>Functional Behavior</a:t>
            </a:r>
            <a:r>
              <a:rPr lang="en-US" sz="800"/>
              <a:t> of the system as seen by the </a:t>
            </a:r>
            <a:r>
              <a:rPr lang="en-US" sz="800" u="sng"/>
              <a:t>user</a:t>
            </a:r>
            <a:r>
              <a:rPr lang="en-US" sz="800"/>
              <a:t>. </a:t>
            </a:r>
            <a:r>
              <a:rPr lang="en-US" sz="800" u="sng"/>
              <a:t>Functional Behavior</a:t>
            </a:r>
            <a:r>
              <a:rPr lang="en-US" sz="800"/>
              <a:t> is represented by the use cases. Together use cases and actors define the boundaries of the system. Used during requirements gathering</a:t>
            </a: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2057400" y="1274763"/>
            <a:ext cx="1371600" cy="628650"/>
          </a:xfrm>
          <a:prstGeom prst="wedgeRoundRectCallout">
            <a:avLst>
              <a:gd name="adj1" fmla="val 66435"/>
              <a:gd name="adj2" fmla="val 9973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Package: Watch System – mechanism to organize elements into groups</a:t>
            </a:r>
          </a:p>
        </p:txBody>
      </p:sp>
      <p:sp>
        <p:nvSpPr>
          <p:cNvPr id="3078" name="AutoShape 7"/>
          <p:cNvSpPr>
            <a:spLocks noChangeArrowheads="1"/>
          </p:cNvSpPr>
          <p:nvPr/>
        </p:nvSpPr>
        <p:spPr bwMode="auto">
          <a:xfrm>
            <a:off x="152400" y="3030538"/>
            <a:ext cx="1600200" cy="304800"/>
          </a:xfrm>
          <a:prstGeom prst="wedgeRoundRectCallout">
            <a:avLst>
              <a:gd name="adj1" fmla="val 46926"/>
              <a:gd name="adj2" fmla="val -26406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Actor: </a:t>
            </a:r>
          </a:p>
          <a:p>
            <a:pPr algn="ctr"/>
            <a:r>
              <a:rPr lang="en-US" sz="800"/>
              <a:t>WatchUser</a:t>
            </a:r>
          </a:p>
        </p:txBody>
      </p:sp>
      <p:sp>
        <p:nvSpPr>
          <p:cNvPr id="3079" name="AutoShape 8"/>
          <p:cNvSpPr>
            <a:spLocks noChangeArrowheads="1"/>
          </p:cNvSpPr>
          <p:nvPr/>
        </p:nvSpPr>
        <p:spPr bwMode="auto">
          <a:xfrm>
            <a:off x="3429000" y="3182938"/>
            <a:ext cx="1295400" cy="457200"/>
          </a:xfrm>
          <a:prstGeom prst="wedgeRoundRectCallout">
            <a:avLst>
              <a:gd name="adj1" fmla="val 172671"/>
              <a:gd name="adj2" fmla="val -123611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Actor: WatchRepairPerson</a:t>
            </a:r>
          </a:p>
          <a:p>
            <a:pPr algn="ctr"/>
            <a:endParaRPr lang="en-US" sz="800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5410200" y="4021138"/>
            <a:ext cx="3657600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 u="sng"/>
              <a:t>Actor</a:t>
            </a:r>
            <a:r>
              <a:rPr lang="en-US" sz="800"/>
              <a:t>: Model that represents the roles, that is, a type of user (or another system of the system</a:t>
            </a:r>
          </a:p>
          <a:p>
            <a:r>
              <a:rPr lang="en-US" sz="800"/>
              <a:t>     1. Unique name</a:t>
            </a:r>
          </a:p>
          <a:p>
            <a:r>
              <a:rPr lang="en-US" sz="800"/>
              <a:t>     2. </a:t>
            </a:r>
            <a:r>
              <a:rPr lang="en-US" sz="800" u="sng"/>
              <a:t>External</a:t>
            </a:r>
            <a:r>
              <a:rPr lang="en-US" sz="800"/>
              <a:t> i.e. outside the system</a:t>
            </a:r>
          </a:p>
          <a:p>
            <a:r>
              <a:rPr lang="en-US" sz="800"/>
              <a:t>     3. Communicates, </a:t>
            </a:r>
            <a:r>
              <a:rPr lang="en-US" sz="800" u="sng"/>
              <a:t>exchanges information</a:t>
            </a:r>
            <a:r>
              <a:rPr lang="en-US" sz="800"/>
              <a:t> or interacts with the system    </a:t>
            </a:r>
          </a:p>
        </p:txBody>
      </p:sp>
      <p:sp>
        <p:nvSpPr>
          <p:cNvPr id="3081" name="Freeform 12"/>
          <p:cNvSpPr>
            <a:spLocks/>
          </p:cNvSpPr>
          <p:nvPr/>
        </p:nvSpPr>
        <p:spPr bwMode="auto">
          <a:xfrm>
            <a:off x="5283200" y="2725738"/>
            <a:ext cx="2743200" cy="1524000"/>
          </a:xfrm>
          <a:custGeom>
            <a:avLst/>
            <a:gdLst>
              <a:gd name="T0" fmla="*/ 2147483647 w 1728"/>
              <a:gd name="T1" fmla="*/ 2147483647 h 960"/>
              <a:gd name="T2" fmla="*/ 2147483647 w 1728"/>
              <a:gd name="T3" fmla="*/ 2147483647 h 960"/>
              <a:gd name="T4" fmla="*/ 2147483647 w 1728"/>
              <a:gd name="T5" fmla="*/ 2147483647 h 960"/>
              <a:gd name="T6" fmla="*/ 2147483647 w 1728"/>
              <a:gd name="T7" fmla="*/ 2147483647 h 960"/>
              <a:gd name="T8" fmla="*/ 2147483647 w 1728"/>
              <a:gd name="T9" fmla="*/ 2147483647 h 960"/>
              <a:gd name="T10" fmla="*/ 2147483647 w 1728"/>
              <a:gd name="T11" fmla="*/ 2147483647 h 960"/>
              <a:gd name="T12" fmla="*/ 2147483647 w 1728"/>
              <a:gd name="T13" fmla="*/ 2147483647 h 960"/>
              <a:gd name="T14" fmla="*/ 2147483647 w 1728"/>
              <a:gd name="T15" fmla="*/ 2147483647 h 960"/>
              <a:gd name="T16" fmla="*/ 2147483647 w 1728"/>
              <a:gd name="T17" fmla="*/ 0 h 9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28"/>
              <a:gd name="T28" fmla="*/ 0 h 960"/>
              <a:gd name="T29" fmla="*/ 1728 w 1728"/>
              <a:gd name="T30" fmla="*/ 960 h 96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28" h="960">
                <a:moveTo>
                  <a:pt x="128" y="960"/>
                </a:moveTo>
                <a:cubicBezTo>
                  <a:pt x="84" y="960"/>
                  <a:pt x="40" y="960"/>
                  <a:pt x="32" y="912"/>
                </a:cubicBezTo>
                <a:cubicBezTo>
                  <a:pt x="24" y="864"/>
                  <a:pt x="0" y="712"/>
                  <a:pt x="80" y="672"/>
                </a:cubicBezTo>
                <a:cubicBezTo>
                  <a:pt x="160" y="632"/>
                  <a:pt x="328" y="648"/>
                  <a:pt x="512" y="672"/>
                </a:cubicBezTo>
                <a:cubicBezTo>
                  <a:pt x="696" y="696"/>
                  <a:pt x="992" y="816"/>
                  <a:pt x="1184" y="816"/>
                </a:cubicBezTo>
                <a:cubicBezTo>
                  <a:pt x="1376" y="816"/>
                  <a:pt x="1600" y="752"/>
                  <a:pt x="1664" y="672"/>
                </a:cubicBezTo>
                <a:cubicBezTo>
                  <a:pt x="1728" y="592"/>
                  <a:pt x="1640" y="432"/>
                  <a:pt x="1568" y="336"/>
                </a:cubicBezTo>
                <a:cubicBezTo>
                  <a:pt x="1496" y="240"/>
                  <a:pt x="1352" y="152"/>
                  <a:pt x="1232" y="96"/>
                </a:cubicBezTo>
                <a:cubicBezTo>
                  <a:pt x="1112" y="40"/>
                  <a:pt x="980" y="20"/>
                  <a:pt x="84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2" name="AutoShape 15"/>
          <p:cNvSpPr>
            <a:spLocks noChangeArrowheads="1"/>
          </p:cNvSpPr>
          <p:nvPr/>
        </p:nvSpPr>
        <p:spPr bwMode="auto">
          <a:xfrm>
            <a:off x="6870700" y="1525588"/>
            <a:ext cx="1619250" cy="1066800"/>
          </a:xfrm>
          <a:prstGeom prst="cloudCallout">
            <a:avLst>
              <a:gd name="adj1" fmla="val -65782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342900" indent="-342900"/>
            <a:r>
              <a:rPr lang="en-US" sz="800"/>
              <a:t>Actor Can Be:</a:t>
            </a:r>
          </a:p>
          <a:p>
            <a:pPr marL="342900" indent="-342900">
              <a:buFontTx/>
              <a:buAutoNum type="arabicPeriod"/>
            </a:pPr>
            <a:r>
              <a:rPr lang="en-US" sz="800"/>
              <a:t>User</a:t>
            </a:r>
          </a:p>
          <a:p>
            <a:pPr marL="342900" indent="-342900">
              <a:buFontTx/>
              <a:buAutoNum type="arabicPeriod"/>
            </a:pPr>
            <a:r>
              <a:rPr lang="en-US" sz="800"/>
              <a:t>External System</a:t>
            </a:r>
          </a:p>
          <a:p>
            <a:pPr marL="342900" indent="-342900">
              <a:buFontTx/>
              <a:buAutoNum type="arabicPeriod"/>
            </a:pPr>
            <a:r>
              <a:rPr lang="en-US" sz="800"/>
              <a:t>Physical Environment</a:t>
            </a:r>
          </a:p>
        </p:txBody>
      </p:sp>
      <p:sp>
        <p:nvSpPr>
          <p:cNvPr id="3083" name="Freeform 18"/>
          <p:cNvSpPr>
            <a:spLocks/>
          </p:cNvSpPr>
          <p:nvPr/>
        </p:nvSpPr>
        <p:spPr bwMode="auto">
          <a:xfrm>
            <a:off x="4902200" y="2878138"/>
            <a:ext cx="584200" cy="1524000"/>
          </a:xfrm>
          <a:custGeom>
            <a:avLst/>
            <a:gdLst>
              <a:gd name="T0" fmla="*/ 2147483647 w 368"/>
              <a:gd name="T1" fmla="*/ 2147483647 h 960"/>
              <a:gd name="T2" fmla="*/ 2147483647 w 368"/>
              <a:gd name="T3" fmla="*/ 2147483647 h 960"/>
              <a:gd name="T4" fmla="*/ 2147483647 w 368"/>
              <a:gd name="T5" fmla="*/ 2147483647 h 960"/>
              <a:gd name="T6" fmla="*/ 2147483647 w 368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368"/>
              <a:gd name="T13" fmla="*/ 0 h 960"/>
              <a:gd name="T14" fmla="*/ 368 w 368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" h="960">
                <a:moveTo>
                  <a:pt x="368" y="960"/>
                </a:moveTo>
                <a:cubicBezTo>
                  <a:pt x="216" y="936"/>
                  <a:pt x="64" y="912"/>
                  <a:pt x="32" y="816"/>
                </a:cubicBezTo>
                <a:cubicBezTo>
                  <a:pt x="0" y="720"/>
                  <a:pt x="144" y="520"/>
                  <a:pt x="176" y="384"/>
                </a:cubicBezTo>
                <a:cubicBezTo>
                  <a:pt x="208" y="248"/>
                  <a:pt x="216" y="124"/>
                  <a:pt x="22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Freeform 19"/>
          <p:cNvSpPr>
            <a:spLocks/>
          </p:cNvSpPr>
          <p:nvPr/>
        </p:nvSpPr>
        <p:spPr bwMode="auto">
          <a:xfrm>
            <a:off x="5003800" y="2497138"/>
            <a:ext cx="1397000" cy="1905000"/>
          </a:xfrm>
          <a:custGeom>
            <a:avLst/>
            <a:gdLst>
              <a:gd name="T0" fmla="*/ 2147483647 w 880"/>
              <a:gd name="T1" fmla="*/ 2147483647 h 1200"/>
              <a:gd name="T2" fmla="*/ 2147483647 w 880"/>
              <a:gd name="T3" fmla="*/ 2147483647 h 1200"/>
              <a:gd name="T4" fmla="*/ 2147483647 w 880"/>
              <a:gd name="T5" fmla="*/ 2147483647 h 1200"/>
              <a:gd name="T6" fmla="*/ 2147483647 w 880"/>
              <a:gd name="T7" fmla="*/ 2147483647 h 1200"/>
              <a:gd name="T8" fmla="*/ 2147483647 w 880"/>
              <a:gd name="T9" fmla="*/ 0 h 1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200"/>
              <a:gd name="T17" fmla="*/ 880 w 880"/>
              <a:gd name="T18" fmla="*/ 1200 h 1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200">
                <a:moveTo>
                  <a:pt x="304" y="1200"/>
                </a:moveTo>
                <a:cubicBezTo>
                  <a:pt x="152" y="1124"/>
                  <a:pt x="0" y="1048"/>
                  <a:pt x="16" y="960"/>
                </a:cubicBezTo>
                <a:cubicBezTo>
                  <a:pt x="32" y="872"/>
                  <a:pt x="280" y="784"/>
                  <a:pt x="400" y="672"/>
                </a:cubicBezTo>
                <a:cubicBezTo>
                  <a:pt x="520" y="560"/>
                  <a:pt x="656" y="400"/>
                  <a:pt x="736" y="288"/>
                </a:cubicBezTo>
                <a:cubicBezTo>
                  <a:pt x="816" y="176"/>
                  <a:pt x="848" y="88"/>
                  <a:pt x="8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5" name="Freeform 20"/>
          <p:cNvSpPr>
            <a:spLocks/>
          </p:cNvSpPr>
          <p:nvPr/>
        </p:nvSpPr>
        <p:spPr bwMode="auto">
          <a:xfrm>
            <a:off x="4038600" y="3487738"/>
            <a:ext cx="1524000" cy="990600"/>
          </a:xfrm>
          <a:custGeom>
            <a:avLst/>
            <a:gdLst>
              <a:gd name="T0" fmla="*/ 2147483647 w 960"/>
              <a:gd name="T1" fmla="*/ 2147483647 h 624"/>
              <a:gd name="T2" fmla="*/ 2147483647 w 960"/>
              <a:gd name="T3" fmla="*/ 2147483647 h 624"/>
              <a:gd name="T4" fmla="*/ 0 w 960"/>
              <a:gd name="T5" fmla="*/ 0 h 624"/>
              <a:gd name="T6" fmla="*/ 0 60000 65536"/>
              <a:gd name="T7" fmla="*/ 0 60000 65536"/>
              <a:gd name="T8" fmla="*/ 0 60000 65536"/>
              <a:gd name="T9" fmla="*/ 0 w 960"/>
              <a:gd name="T10" fmla="*/ 0 h 624"/>
              <a:gd name="T11" fmla="*/ 960 w 960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624">
                <a:moveTo>
                  <a:pt x="960" y="624"/>
                </a:moveTo>
                <a:cubicBezTo>
                  <a:pt x="728" y="580"/>
                  <a:pt x="496" y="536"/>
                  <a:pt x="336" y="432"/>
                </a:cubicBezTo>
                <a:cubicBezTo>
                  <a:pt x="176" y="328"/>
                  <a:pt x="88" y="16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6" name="Text Box 21"/>
          <p:cNvSpPr txBox="1">
            <a:spLocks noChangeArrowheads="1"/>
          </p:cNvSpPr>
          <p:nvPr/>
        </p:nvSpPr>
        <p:spPr bwMode="auto">
          <a:xfrm>
            <a:off x="0" y="457200"/>
            <a:ext cx="9067800" cy="95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800"/>
              <a:t>Use Case Model is </a:t>
            </a:r>
            <a:r>
              <a:rPr lang="en-US" sz="800" u="sng"/>
              <a:t>DIFFERENT</a:t>
            </a:r>
            <a:r>
              <a:rPr lang="en-US" sz="800"/>
              <a:t> than Use Case Diagrams: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The use case model is the set of all use cases.  It is a complete description of the </a:t>
            </a:r>
            <a:r>
              <a:rPr lang="en-US" sz="800" i="1"/>
              <a:t>functionality of the system and it’s environment.</a:t>
            </a:r>
          </a:p>
          <a:p>
            <a:pPr marL="342900" indent="-342900">
              <a:spcBef>
                <a:spcPct val="50000"/>
              </a:spcBef>
            </a:pPr>
            <a:endParaRPr lang="en-US" sz="800"/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	</a:t>
            </a:r>
          </a:p>
          <a:p>
            <a:pPr marL="1714500" lvl="3" indent="-342900">
              <a:spcBef>
                <a:spcPct val="50000"/>
              </a:spcBef>
              <a:buFontTx/>
              <a:buChar char="•"/>
            </a:pPr>
            <a:endParaRPr lang="en-US" sz="800"/>
          </a:p>
        </p:txBody>
      </p:sp>
      <p:sp>
        <p:nvSpPr>
          <p:cNvPr id="3087" name="Line 22"/>
          <p:cNvSpPr>
            <a:spLocks noChangeShapeType="1"/>
          </p:cNvSpPr>
          <p:nvPr/>
        </p:nvSpPr>
        <p:spPr bwMode="auto">
          <a:xfrm flipV="1">
            <a:off x="1600200" y="2649538"/>
            <a:ext cx="1676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8" name="Text Box 23"/>
          <p:cNvSpPr txBox="1">
            <a:spLocks noChangeArrowheads="1"/>
          </p:cNvSpPr>
          <p:nvPr/>
        </p:nvSpPr>
        <p:spPr bwMode="auto">
          <a:xfrm>
            <a:off x="381000" y="3640138"/>
            <a:ext cx="2971800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 u="sng"/>
              <a:t>Use cases</a:t>
            </a:r>
            <a:r>
              <a:rPr lang="en-US" sz="800"/>
              <a:t> – class of functionality as an event flow</a:t>
            </a:r>
          </a:p>
          <a:p>
            <a:r>
              <a:rPr lang="en-US" sz="800"/>
              <a:t>     1. Unique Name</a:t>
            </a:r>
          </a:p>
          <a:p>
            <a:r>
              <a:rPr lang="en-US" sz="800"/>
              <a:t>     2. Participating Actors</a:t>
            </a:r>
          </a:p>
          <a:p>
            <a:r>
              <a:rPr lang="en-US" sz="800"/>
              <a:t>     3. Entry Conditions</a:t>
            </a:r>
          </a:p>
          <a:p>
            <a:r>
              <a:rPr lang="en-US" sz="800"/>
              <a:t>     4. Flow of events</a:t>
            </a:r>
          </a:p>
          <a:p>
            <a:r>
              <a:rPr lang="en-US" sz="800"/>
              <a:t>     5. Exit Conditions</a:t>
            </a:r>
          </a:p>
          <a:p>
            <a:r>
              <a:rPr lang="en-US" sz="800"/>
              <a:t>     6. Special requirements</a:t>
            </a:r>
          </a:p>
          <a:p>
            <a:endParaRPr lang="en-US" sz="800"/>
          </a:p>
        </p:txBody>
      </p:sp>
      <p:sp>
        <p:nvSpPr>
          <p:cNvPr id="3089" name="Rectangle 26"/>
          <p:cNvSpPr>
            <a:spLocks noChangeArrowheads="1"/>
          </p:cNvSpPr>
          <p:nvPr/>
        </p:nvSpPr>
        <p:spPr bwMode="auto">
          <a:xfrm>
            <a:off x="984250" y="5105400"/>
            <a:ext cx="34290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 u="sng"/>
              <a:t>1) Name:</a:t>
            </a:r>
            <a:r>
              <a:rPr lang="en-US" sz="800"/>
              <a:t> Purchase Ticket     4) </a:t>
            </a:r>
            <a:r>
              <a:rPr lang="en-US" sz="800" u="sng"/>
              <a:t>Event Flow</a:t>
            </a:r>
            <a:r>
              <a:rPr lang="en-US" sz="800"/>
              <a:t>:</a:t>
            </a:r>
          </a:p>
          <a:p>
            <a:r>
              <a:rPr lang="en-US" sz="800"/>
              <a:t>                                              1. Passenger selects the number of </a:t>
            </a:r>
          </a:p>
          <a:p>
            <a:r>
              <a:rPr lang="en-US" sz="800" u="sng"/>
              <a:t>2) Participating Actors</a:t>
            </a:r>
            <a:r>
              <a:rPr lang="en-US" sz="800"/>
              <a:t>:               Zones to be traveled </a:t>
            </a:r>
            <a:endParaRPr lang="en-US" sz="800" u="sng"/>
          </a:p>
          <a:p>
            <a:r>
              <a:rPr lang="en-US" sz="800"/>
              <a:t>Passenger                             2. Distributor displays the amount due</a:t>
            </a:r>
          </a:p>
          <a:p>
            <a:r>
              <a:rPr lang="en-US" sz="800"/>
              <a:t>                                              3. Passenger inserts money, of at</a:t>
            </a:r>
          </a:p>
          <a:p>
            <a:r>
              <a:rPr lang="en-US" sz="800" u="sng"/>
              <a:t>3) Entry Conditions</a:t>
            </a:r>
            <a:r>
              <a:rPr lang="en-US" sz="800"/>
              <a:t>:                    least the amount due</a:t>
            </a:r>
          </a:p>
          <a:p>
            <a:r>
              <a:rPr lang="en-US" sz="800"/>
              <a:t>Passenger standing in front  4. Distributor returns change</a:t>
            </a:r>
          </a:p>
          <a:p>
            <a:r>
              <a:rPr lang="en-US" sz="800"/>
              <a:t>of the ticket distributor           5. Distributor issues ticket</a:t>
            </a:r>
          </a:p>
          <a:p>
            <a:r>
              <a:rPr lang="en-US" sz="800"/>
              <a:t>Passenger has sufficient       </a:t>
            </a:r>
          </a:p>
          <a:p>
            <a:r>
              <a:rPr lang="en-US" sz="800"/>
              <a:t>Money for his ticket               </a:t>
            </a:r>
            <a:r>
              <a:rPr lang="en-US" sz="800" u="sng"/>
              <a:t>5) Exit Conditions</a:t>
            </a:r>
            <a:r>
              <a:rPr lang="en-US" sz="800"/>
              <a:t>: Passenger has ticket          </a:t>
            </a:r>
          </a:p>
          <a:p>
            <a:r>
              <a:rPr lang="en-US" sz="800"/>
              <a:t>                                              6) Special Requirements: None</a:t>
            </a:r>
          </a:p>
        </p:txBody>
      </p:sp>
      <p:sp>
        <p:nvSpPr>
          <p:cNvPr id="3090" name="AutoShape 27"/>
          <p:cNvSpPr>
            <a:spLocks/>
          </p:cNvSpPr>
          <p:nvPr/>
        </p:nvSpPr>
        <p:spPr bwMode="auto">
          <a:xfrm>
            <a:off x="2362200" y="3962400"/>
            <a:ext cx="1676400" cy="457200"/>
          </a:xfrm>
          <a:prstGeom prst="borderCallout1">
            <a:avLst>
              <a:gd name="adj1" fmla="val 25000"/>
              <a:gd name="adj2" fmla="val 104546"/>
              <a:gd name="adj3" fmla="val 237500"/>
              <a:gd name="adj4" fmla="val 1369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&lt;&lt;includes&gt;&gt; common functionality needed in more than one use case (reuse)</a:t>
            </a:r>
          </a:p>
        </p:txBody>
      </p:sp>
      <p:sp>
        <p:nvSpPr>
          <p:cNvPr id="3091" name="AutoShape 28"/>
          <p:cNvSpPr>
            <a:spLocks/>
          </p:cNvSpPr>
          <p:nvPr/>
        </p:nvSpPr>
        <p:spPr bwMode="auto">
          <a:xfrm>
            <a:off x="2362200" y="4495800"/>
            <a:ext cx="1676400" cy="457200"/>
          </a:xfrm>
          <a:prstGeom prst="borderCallout1">
            <a:avLst>
              <a:gd name="adj1" fmla="val 25000"/>
              <a:gd name="adj2" fmla="val 104546"/>
              <a:gd name="adj3" fmla="val 212500"/>
              <a:gd name="adj4" fmla="val 136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&lt;&lt;extends&gt;&gt; exceptional or seldom invoked use case</a:t>
            </a:r>
          </a:p>
        </p:txBody>
      </p:sp>
      <p:graphicFrame>
        <p:nvGraphicFramePr>
          <p:cNvPr id="3075" name="Object 32"/>
          <p:cNvGraphicFramePr>
            <a:graphicFrameLocks noChangeAspect="1"/>
          </p:cNvGraphicFramePr>
          <p:nvPr/>
        </p:nvGraphicFramePr>
        <p:xfrm>
          <a:off x="4114800" y="4524375"/>
          <a:ext cx="2209800" cy="1673225"/>
        </p:xfrm>
        <a:graphic>
          <a:graphicData uri="http://schemas.openxmlformats.org/presentationml/2006/ole">
            <p:oleObj spid="_x0000_s3075" name="Visio" r:id="rId4" imgW="2829652" imgH="2143957" progId="Visio.Drawing.11">
              <p:embed/>
            </p:oleObj>
          </a:graphicData>
        </a:graphic>
      </p:graphicFrame>
      <p:sp>
        <p:nvSpPr>
          <p:cNvPr id="3092" name="AutoShape 33"/>
          <p:cNvSpPr>
            <a:spLocks noChangeArrowheads="1"/>
          </p:cNvSpPr>
          <p:nvPr/>
        </p:nvSpPr>
        <p:spPr bwMode="auto">
          <a:xfrm>
            <a:off x="3505200" y="914400"/>
            <a:ext cx="1447800" cy="844550"/>
          </a:xfrm>
          <a:prstGeom prst="cloudCallout">
            <a:avLst>
              <a:gd name="adj1" fmla="val -43750"/>
              <a:gd name="adj2" fmla="val 3665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Pacakages: Are Usually not an application domain concept ;)</a:t>
            </a:r>
          </a:p>
        </p:txBody>
      </p:sp>
      <p:sp>
        <p:nvSpPr>
          <p:cNvPr id="3093" name="Rectangle 34"/>
          <p:cNvSpPr>
            <a:spLocks noChangeArrowheads="1"/>
          </p:cNvSpPr>
          <p:nvPr/>
        </p:nvSpPr>
        <p:spPr bwMode="auto">
          <a:xfrm>
            <a:off x="6242050" y="5264150"/>
            <a:ext cx="31242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A </a:t>
            </a:r>
            <a:r>
              <a:rPr lang="en-US" sz="800" u="sng"/>
              <a:t>scenario</a:t>
            </a:r>
            <a:r>
              <a:rPr lang="en-US" sz="800"/>
              <a:t> is an </a:t>
            </a:r>
            <a:r>
              <a:rPr lang="en-US" sz="800" u="sng"/>
              <a:t>actual sequence</a:t>
            </a:r>
            <a:r>
              <a:rPr lang="en-US" sz="800"/>
              <a:t> of interactions (i.e., an instance) describing </a:t>
            </a:r>
            <a:r>
              <a:rPr lang="en-US" sz="800" u="sng"/>
              <a:t>one specific situation</a:t>
            </a:r>
            <a:r>
              <a:rPr lang="en-US" sz="800"/>
              <a:t>; </a:t>
            </a:r>
          </a:p>
          <a:p>
            <a:endParaRPr lang="en-US" sz="800"/>
          </a:p>
          <a:p>
            <a:r>
              <a:rPr lang="en-US" sz="800"/>
              <a:t>A use case is a </a:t>
            </a:r>
            <a:r>
              <a:rPr lang="en-US" sz="800" u="sng"/>
              <a:t>general sequence</a:t>
            </a:r>
            <a:r>
              <a:rPr lang="en-US" sz="800"/>
              <a:t> of interactions (i.e., a class) describing </a:t>
            </a:r>
            <a:r>
              <a:rPr lang="en-US" sz="800" u="sng"/>
              <a:t>all possible scenarios associated with a situation</a:t>
            </a:r>
            <a:r>
              <a:rPr lang="en-US" sz="800"/>
              <a:t>. </a:t>
            </a:r>
          </a:p>
          <a:p>
            <a:endParaRPr lang="en-US" sz="800"/>
          </a:p>
          <a:p>
            <a:r>
              <a:rPr lang="en-US" sz="800"/>
              <a:t>Scenarios are used as examples and for clarifying details with the client. </a:t>
            </a:r>
          </a:p>
          <a:p>
            <a:endParaRPr lang="en-US" sz="800" u="sng"/>
          </a:p>
          <a:p>
            <a:r>
              <a:rPr lang="en-US" sz="800" u="sng"/>
              <a:t>Use cases</a:t>
            </a:r>
            <a:r>
              <a:rPr lang="en-US" sz="800"/>
              <a:t> are used as </a:t>
            </a:r>
            <a:r>
              <a:rPr lang="en-US" sz="800" u="sng"/>
              <a:t>complete descriptions</a:t>
            </a:r>
            <a:r>
              <a:rPr lang="en-US" sz="800"/>
              <a:t> to specify</a:t>
            </a:r>
          </a:p>
          <a:p>
            <a:r>
              <a:rPr lang="en-US" sz="800"/>
              <a:t>a user task or a set of related system features.</a:t>
            </a:r>
          </a:p>
        </p:txBody>
      </p:sp>
      <p:sp>
        <p:nvSpPr>
          <p:cNvPr id="3094" name="AutoShape 35"/>
          <p:cNvSpPr>
            <a:spLocks noChangeArrowheads="1"/>
          </p:cNvSpPr>
          <p:nvPr/>
        </p:nvSpPr>
        <p:spPr bwMode="auto">
          <a:xfrm>
            <a:off x="6483350" y="4789488"/>
            <a:ext cx="2451100" cy="196850"/>
          </a:xfrm>
          <a:prstGeom prst="wedgeRoundRectCallout">
            <a:avLst>
              <a:gd name="adj1" fmla="val -33356"/>
              <a:gd name="adj2" fmla="val 159676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Scenario –vs- Use case</a:t>
            </a:r>
          </a:p>
          <a:p>
            <a:pPr algn="ctr"/>
            <a:endParaRPr lang="en-US" sz="800"/>
          </a:p>
        </p:txBody>
      </p:sp>
      <p:sp>
        <p:nvSpPr>
          <p:cNvPr id="3095" name="AutoShape 36"/>
          <p:cNvSpPr>
            <a:spLocks noChangeArrowheads="1"/>
          </p:cNvSpPr>
          <p:nvPr/>
        </p:nvSpPr>
        <p:spPr bwMode="auto">
          <a:xfrm>
            <a:off x="311150" y="4592638"/>
            <a:ext cx="1619250" cy="196850"/>
          </a:xfrm>
          <a:prstGeom prst="wedgeRoundRectCallout">
            <a:avLst>
              <a:gd name="adj1" fmla="val 26963"/>
              <a:gd name="adj2" fmla="val 172579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Use case “flow of events”</a:t>
            </a:r>
          </a:p>
          <a:p>
            <a:pPr algn="ctr"/>
            <a:endParaRPr lang="en-US" sz="800"/>
          </a:p>
        </p:txBody>
      </p:sp>
      <p:sp>
        <p:nvSpPr>
          <p:cNvPr id="3096" name="Line 37"/>
          <p:cNvSpPr>
            <a:spLocks noChangeShapeType="1"/>
          </p:cNvSpPr>
          <p:nvPr/>
        </p:nvSpPr>
        <p:spPr bwMode="auto">
          <a:xfrm>
            <a:off x="590550" y="5086350"/>
            <a:ext cx="482600" cy="5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97" name="Text Box 38"/>
          <p:cNvSpPr txBox="1">
            <a:spLocks noChangeArrowheads="1"/>
          </p:cNvSpPr>
          <p:nvPr/>
        </p:nvSpPr>
        <p:spPr bwMode="auto">
          <a:xfrm>
            <a:off x="0" y="5403850"/>
            <a:ext cx="9207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Use case actors should be a Noun</a:t>
            </a:r>
          </a:p>
        </p:txBody>
      </p:sp>
      <p:sp>
        <p:nvSpPr>
          <p:cNvPr id="3098" name="Text Box 39"/>
          <p:cNvSpPr txBox="1">
            <a:spLocks noChangeArrowheads="1"/>
          </p:cNvSpPr>
          <p:nvPr/>
        </p:nvSpPr>
        <p:spPr bwMode="auto">
          <a:xfrm>
            <a:off x="63500" y="4857750"/>
            <a:ext cx="1289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Use case name should be a verb</a:t>
            </a:r>
          </a:p>
        </p:txBody>
      </p:sp>
      <p:sp>
        <p:nvSpPr>
          <p:cNvPr id="3099" name="Line 40"/>
          <p:cNvSpPr>
            <a:spLocks noChangeShapeType="1"/>
          </p:cNvSpPr>
          <p:nvPr/>
        </p:nvSpPr>
        <p:spPr bwMode="auto">
          <a:xfrm flipV="1">
            <a:off x="431800" y="5594350"/>
            <a:ext cx="5969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0" name="Rectangle 41"/>
          <p:cNvSpPr>
            <a:spLocks noChangeArrowheads="1"/>
          </p:cNvSpPr>
          <p:nvPr/>
        </p:nvSpPr>
        <p:spPr bwMode="auto">
          <a:xfrm>
            <a:off x="5372100" y="915988"/>
            <a:ext cx="3657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Generalization (inheritance) is different than &lt;&lt;includes&gt;&gt;.  Two use cases that share a common part are generalizations.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000" b="1"/>
              <a:t>Class Diagrams:</a:t>
            </a:r>
            <a:r>
              <a:rPr lang="en-US" sz="800"/>
              <a:t> </a:t>
            </a:r>
            <a:r>
              <a:rPr lang="en-US" sz="800" u="sng"/>
              <a:t>Static Structure</a:t>
            </a:r>
            <a:r>
              <a:rPr lang="en-US" sz="800"/>
              <a:t> of the system; Objects, Attributes, Associations. Can be used for 3 things: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1. during </a:t>
            </a:r>
            <a:r>
              <a:rPr lang="en-US" sz="800" u="sng"/>
              <a:t>requirements analysis</a:t>
            </a:r>
            <a:r>
              <a:rPr lang="en-US" sz="800"/>
              <a:t> to model problem domain concepts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2. during </a:t>
            </a:r>
            <a:r>
              <a:rPr lang="en-US" sz="800" u="sng"/>
              <a:t>system design</a:t>
            </a:r>
            <a:r>
              <a:rPr lang="en-US" sz="800"/>
              <a:t> to model subsystems and interfaces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3. during </a:t>
            </a:r>
            <a:r>
              <a:rPr lang="en-US" sz="800" u="sng"/>
              <a:t>object design</a:t>
            </a:r>
            <a:r>
              <a:rPr lang="en-US" sz="800"/>
              <a:t> to model classes </a:t>
            </a:r>
          </a:p>
        </p:txBody>
      </p:sp>
      <p:sp>
        <p:nvSpPr>
          <p:cNvPr id="4100" name="AutoShape 5"/>
          <p:cNvSpPr>
            <a:spLocks/>
          </p:cNvSpPr>
          <p:nvPr/>
        </p:nvSpPr>
        <p:spPr bwMode="auto">
          <a:xfrm>
            <a:off x="7020463" y="2937295"/>
            <a:ext cx="1002103" cy="383875"/>
          </a:xfrm>
          <a:prstGeom prst="borderCallout1">
            <a:avLst>
              <a:gd name="adj1" fmla="val 30000"/>
              <a:gd name="adj2" fmla="val -8333"/>
              <a:gd name="adj3" fmla="val -51667"/>
              <a:gd name="adj4" fmla="val -23159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pPr algn="ctr"/>
            <a:r>
              <a:rPr lang="en-US" sz="800" dirty="0"/>
              <a:t>“is kind of” </a:t>
            </a:r>
            <a:r>
              <a:rPr lang="en-US" sz="800" dirty="0" smtClean="0"/>
              <a:t> or “is a” </a:t>
            </a:r>
            <a:r>
              <a:rPr lang="en-US" sz="800" b="1" u="sng" dirty="0" smtClean="0"/>
              <a:t>Inheritance</a:t>
            </a:r>
            <a:endParaRPr lang="en-US" sz="800" b="1" u="sng" dirty="0"/>
          </a:p>
        </p:txBody>
      </p:sp>
      <p:sp>
        <p:nvSpPr>
          <p:cNvPr id="4101" name="AutoShape 6"/>
          <p:cNvSpPr>
            <a:spLocks/>
          </p:cNvSpPr>
          <p:nvPr/>
        </p:nvSpPr>
        <p:spPr bwMode="auto">
          <a:xfrm>
            <a:off x="1066800" y="2449513"/>
            <a:ext cx="1295400" cy="1323975"/>
          </a:xfrm>
          <a:prstGeom prst="borderCallout1">
            <a:avLst>
              <a:gd name="adj1" fmla="val 8634"/>
              <a:gd name="adj2" fmla="val 105884"/>
              <a:gd name="adj3" fmla="val -11991"/>
              <a:gd name="adj4" fmla="val 1659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“consists of”  or  “has an”– </a:t>
            </a:r>
            <a:r>
              <a:rPr lang="en-US" sz="800" b="1" u="sng"/>
              <a:t>Aggregation</a:t>
            </a:r>
          </a:p>
          <a:p>
            <a:pPr algn="ctr"/>
            <a:endParaRPr lang="en-US" sz="800"/>
          </a:p>
          <a:p>
            <a:pPr algn="ctr"/>
            <a:r>
              <a:rPr lang="en-US" sz="800"/>
              <a:t>A </a:t>
            </a:r>
            <a:r>
              <a:rPr lang="en-US" sz="800" u="sng"/>
              <a:t>solid</a:t>
            </a:r>
            <a:r>
              <a:rPr lang="en-US" sz="800"/>
              <a:t> diamond denotes composition a </a:t>
            </a:r>
            <a:r>
              <a:rPr lang="en-US" sz="800" u="sng"/>
              <a:t>strong</a:t>
            </a:r>
            <a:r>
              <a:rPr lang="en-US" sz="800"/>
              <a:t> form of </a:t>
            </a:r>
            <a:r>
              <a:rPr lang="en-US" sz="800" u="sng"/>
              <a:t>aggregation</a:t>
            </a:r>
            <a:r>
              <a:rPr lang="en-US" sz="800"/>
              <a:t> where components </a:t>
            </a:r>
            <a:r>
              <a:rPr lang="en-US" sz="800" u="sng"/>
              <a:t>cannot</a:t>
            </a:r>
            <a:r>
              <a:rPr lang="en-US" sz="800"/>
              <a:t> </a:t>
            </a:r>
            <a:r>
              <a:rPr lang="en-US" sz="800" u="sng"/>
              <a:t>exist</a:t>
            </a:r>
            <a:r>
              <a:rPr lang="en-US" sz="800"/>
              <a:t> without the aggregate</a:t>
            </a:r>
          </a:p>
        </p:txBody>
      </p:sp>
      <p:sp>
        <p:nvSpPr>
          <p:cNvPr id="4102" name="AutoShape 7"/>
          <p:cNvSpPr>
            <a:spLocks/>
          </p:cNvSpPr>
          <p:nvPr/>
        </p:nvSpPr>
        <p:spPr bwMode="auto">
          <a:xfrm>
            <a:off x="6781800" y="1090613"/>
            <a:ext cx="914400" cy="712787"/>
          </a:xfrm>
          <a:prstGeom prst="borderCallout1">
            <a:avLst>
              <a:gd name="adj1" fmla="val 16037"/>
              <a:gd name="adj2" fmla="val -8333"/>
              <a:gd name="adj3" fmla="val 165926"/>
              <a:gd name="adj4" fmla="val -2458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en-US" sz="800" u="sng"/>
              <a:t>Associations</a:t>
            </a:r>
            <a:r>
              <a:rPr lang="en-US" sz="800"/>
              <a:t> denote relationships between classes</a:t>
            </a:r>
          </a:p>
        </p:txBody>
      </p:sp>
      <p:sp>
        <p:nvSpPr>
          <p:cNvPr id="4103" name="Line 8"/>
          <p:cNvSpPr>
            <a:spLocks noChangeShapeType="1"/>
          </p:cNvSpPr>
          <p:nvPr/>
        </p:nvSpPr>
        <p:spPr bwMode="auto">
          <a:xfrm flipH="1">
            <a:off x="838200" y="3124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4" name="AutoShape 9"/>
          <p:cNvSpPr>
            <a:spLocks noChangeArrowheads="1"/>
          </p:cNvSpPr>
          <p:nvPr/>
        </p:nvSpPr>
        <p:spPr bwMode="auto">
          <a:xfrm>
            <a:off x="609600" y="3276600"/>
            <a:ext cx="228600" cy="2286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Text Box 10"/>
          <p:cNvSpPr txBox="1">
            <a:spLocks noChangeArrowheads="1"/>
          </p:cNvSpPr>
          <p:nvPr/>
        </p:nvSpPr>
        <p:spPr bwMode="auto">
          <a:xfrm>
            <a:off x="2819400" y="3657600"/>
            <a:ext cx="2971800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 u="sng"/>
              <a:t>Classes</a:t>
            </a:r>
            <a:r>
              <a:rPr lang="en-US" sz="800"/>
              <a:t> – represents a concept</a:t>
            </a:r>
          </a:p>
          <a:p>
            <a:r>
              <a:rPr lang="en-US" sz="800"/>
              <a:t>     1. Unique Name</a:t>
            </a:r>
          </a:p>
          <a:p>
            <a:r>
              <a:rPr lang="en-US" sz="800"/>
              <a:t>     2. State (attributes)</a:t>
            </a:r>
          </a:p>
          <a:p>
            <a:r>
              <a:rPr lang="en-US" sz="800"/>
              <a:t>          a. each attribute has a type </a:t>
            </a:r>
          </a:p>
          <a:p>
            <a:r>
              <a:rPr lang="en-US" sz="800"/>
              <a:t>     3. Behavior (operations)</a:t>
            </a:r>
          </a:p>
          <a:p>
            <a:r>
              <a:rPr lang="en-US" sz="800"/>
              <a:t>          b. each behavior has a signature</a:t>
            </a:r>
          </a:p>
        </p:txBody>
      </p:sp>
      <p:sp>
        <p:nvSpPr>
          <p:cNvPr id="4106" name="Line 11"/>
          <p:cNvSpPr>
            <a:spLocks noChangeShapeType="1"/>
          </p:cNvSpPr>
          <p:nvPr/>
        </p:nvSpPr>
        <p:spPr bwMode="auto">
          <a:xfrm>
            <a:off x="1631950" y="1762125"/>
            <a:ext cx="13144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7" name="Text Box 12"/>
          <p:cNvSpPr txBox="1">
            <a:spLocks noChangeArrowheads="1"/>
          </p:cNvSpPr>
          <p:nvPr/>
        </p:nvSpPr>
        <p:spPr bwMode="auto">
          <a:xfrm>
            <a:off x="635000" y="1597025"/>
            <a:ext cx="11049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Class names start with a capital and are singular. Abstract classes are </a:t>
            </a:r>
            <a:r>
              <a:rPr lang="en-US" sz="800" i="1"/>
              <a:t>italic</a:t>
            </a:r>
          </a:p>
        </p:txBody>
      </p:sp>
      <p:sp>
        <p:nvSpPr>
          <p:cNvPr id="4108" name="Line 15"/>
          <p:cNvSpPr>
            <a:spLocks noChangeShapeType="1"/>
          </p:cNvSpPr>
          <p:nvPr/>
        </p:nvSpPr>
        <p:spPr bwMode="auto">
          <a:xfrm flipH="1">
            <a:off x="4121150" y="1374775"/>
            <a:ext cx="48895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9" name="Text Box 16"/>
          <p:cNvSpPr txBox="1">
            <a:spLocks noChangeArrowheads="1"/>
          </p:cNvSpPr>
          <p:nvPr/>
        </p:nvSpPr>
        <p:spPr bwMode="auto">
          <a:xfrm>
            <a:off x="3759200" y="936625"/>
            <a:ext cx="21399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Becomes and </a:t>
            </a:r>
            <a:r>
              <a:rPr lang="en-US" sz="800" u="sng"/>
              <a:t>object</a:t>
            </a:r>
            <a:r>
              <a:rPr lang="en-US" sz="800"/>
              <a:t> when noted like </a:t>
            </a:r>
            <a:r>
              <a:rPr lang="en-US" sz="800" u="sng"/>
              <a:t>dougsAccount: Account </a:t>
            </a:r>
            <a:r>
              <a:rPr lang="en-US" sz="800"/>
              <a:t>note the underline small and capital letters</a:t>
            </a:r>
            <a:endParaRPr lang="en-US" sz="800" u="sng"/>
          </a:p>
        </p:txBody>
      </p:sp>
      <p:graphicFrame>
        <p:nvGraphicFramePr>
          <p:cNvPr id="4098" name="Object 17"/>
          <p:cNvGraphicFramePr>
            <a:graphicFrameLocks noChangeAspect="1"/>
          </p:cNvGraphicFramePr>
          <p:nvPr/>
        </p:nvGraphicFramePr>
        <p:xfrm>
          <a:off x="2817813" y="1701800"/>
          <a:ext cx="3294062" cy="1866900"/>
        </p:xfrm>
        <a:graphic>
          <a:graphicData uri="http://schemas.openxmlformats.org/presentationml/2006/ole">
            <p:oleObj spid="_x0000_s4098" name="Visio" r:id="rId3" imgW="3294611" imgH="1866530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000" b="1"/>
              <a:t>Interaction (sequence) Diagrams:</a:t>
            </a:r>
            <a:r>
              <a:rPr lang="en-US" sz="800"/>
              <a:t> </a:t>
            </a:r>
            <a:r>
              <a:rPr lang="en-US" sz="800" u="sng"/>
              <a:t>Dynamic Behavior</a:t>
            </a:r>
            <a:r>
              <a:rPr lang="en-US" sz="800"/>
              <a:t> between actors and the system and between objects and the system . Can be used for 2 things: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1. during </a:t>
            </a:r>
            <a:r>
              <a:rPr lang="en-US" sz="800" u="sng"/>
              <a:t>requirements analysis</a:t>
            </a:r>
            <a:r>
              <a:rPr lang="en-US" sz="800"/>
              <a:t> to refine use case descriptions and additional “participating” objects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2. during </a:t>
            </a:r>
            <a:r>
              <a:rPr lang="en-US" sz="800" u="sng"/>
              <a:t>system design</a:t>
            </a:r>
            <a:r>
              <a:rPr lang="en-US" sz="800"/>
              <a:t> to refine subsystem interfaces</a:t>
            </a:r>
          </a:p>
        </p:txBody>
      </p:sp>
      <p:graphicFrame>
        <p:nvGraphicFramePr>
          <p:cNvPr id="5122" name="Object 10"/>
          <p:cNvGraphicFramePr>
            <a:graphicFrameLocks noChangeAspect="1"/>
          </p:cNvGraphicFramePr>
          <p:nvPr/>
        </p:nvGraphicFramePr>
        <p:xfrm>
          <a:off x="1752600" y="1371600"/>
          <a:ext cx="5561013" cy="3687763"/>
        </p:xfrm>
        <a:graphic>
          <a:graphicData uri="http://schemas.openxmlformats.org/presentationml/2006/ole">
            <p:oleObj spid="_x0000_s5122" name="Visio" r:id="rId3" imgW="5560771" imgH="3687752" progId="Visio.Drawing.11">
              <p:embed/>
            </p:oleObj>
          </a:graphicData>
        </a:graphic>
      </p:graphicFrame>
      <p:sp>
        <p:nvSpPr>
          <p:cNvPr id="5124" name="Line 11"/>
          <p:cNvSpPr>
            <a:spLocks noChangeShapeType="1"/>
          </p:cNvSpPr>
          <p:nvPr/>
        </p:nvSpPr>
        <p:spPr bwMode="auto">
          <a:xfrm>
            <a:off x="2963863" y="1311275"/>
            <a:ext cx="16033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" name="Text Box 12"/>
          <p:cNvSpPr txBox="1">
            <a:spLocks noChangeArrowheads="1"/>
          </p:cNvSpPr>
          <p:nvPr/>
        </p:nvSpPr>
        <p:spPr bwMode="auto">
          <a:xfrm>
            <a:off x="2239963" y="914400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Classes (Objects) are represented by columns</a:t>
            </a:r>
          </a:p>
        </p:txBody>
      </p:sp>
      <p:sp>
        <p:nvSpPr>
          <p:cNvPr id="5126" name="Line 13"/>
          <p:cNvSpPr>
            <a:spLocks noChangeShapeType="1"/>
          </p:cNvSpPr>
          <p:nvPr/>
        </p:nvSpPr>
        <p:spPr bwMode="auto">
          <a:xfrm flipV="1">
            <a:off x="2133600" y="3581400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7" name="Text Box 14"/>
          <p:cNvSpPr txBox="1">
            <a:spLocks noChangeArrowheads="1"/>
          </p:cNvSpPr>
          <p:nvPr/>
        </p:nvSpPr>
        <p:spPr bwMode="auto">
          <a:xfrm>
            <a:off x="838200" y="4114800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Create an object then destroy the object</a:t>
            </a:r>
          </a:p>
        </p:txBody>
      </p:sp>
      <p:sp>
        <p:nvSpPr>
          <p:cNvPr id="5128" name="Text Box 15"/>
          <p:cNvSpPr txBox="1">
            <a:spLocks noChangeArrowheads="1"/>
          </p:cNvSpPr>
          <p:nvPr/>
        </p:nvSpPr>
        <p:spPr bwMode="auto">
          <a:xfrm>
            <a:off x="3724275" y="4900613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/>
              <a:t>X</a:t>
            </a:r>
          </a:p>
        </p:txBody>
      </p:sp>
      <p:sp>
        <p:nvSpPr>
          <p:cNvPr id="5129" name="Line 16"/>
          <p:cNvSpPr>
            <a:spLocks noChangeShapeType="1"/>
          </p:cNvSpPr>
          <p:nvPr/>
        </p:nvSpPr>
        <p:spPr bwMode="auto">
          <a:xfrm>
            <a:off x="2095500" y="4381500"/>
            <a:ext cx="1676400" cy="695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17"/>
          <p:cNvSpPr>
            <a:spLocks noChangeShapeType="1"/>
          </p:cNvSpPr>
          <p:nvPr/>
        </p:nvSpPr>
        <p:spPr bwMode="auto">
          <a:xfrm flipV="1">
            <a:off x="1590675" y="2505075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828675" y="3038475"/>
            <a:ext cx="762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Activations</a:t>
            </a:r>
          </a:p>
        </p:txBody>
      </p:sp>
      <p:sp>
        <p:nvSpPr>
          <p:cNvPr id="5132" name="Line 19"/>
          <p:cNvSpPr>
            <a:spLocks noChangeShapeType="1"/>
          </p:cNvSpPr>
          <p:nvPr/>
        </p:nvSpPr>
        <p:spPr bwMode="auto">
          <a:xfrm flipV="1">
            <a:off x="1619250" y="4943475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3" name="Text Box 20"/>
          <p:cNvSpPr txBox="1">
            <a:spLocks noChangeArrowheads="1"/>
          </p:cNvSpPr>
          <p:nvPr/>
        </p:nvSpPr>
        <p:spPr bwMode="auto">
          <a:xfrm>
            <a:off x="857250" y="5476875"/>
            <a:ext cx="762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Lifelines</a:t>
            </a:r>
          </a:p>
        </p:txBody>
      </p:sp>
      <p:sp>
        <p:nvSpPr>
          <p:cNvPr id="5134" name="Line 21"/>
          <p:cNvSpPr>
            <a:spLocks noChangeShapeType="1"/>
          </p:cNvSpPr>
          <p:nvPr/>
        </p:nvSpPr>
        <p:spPr bwMode="auto">
          <a:xfrm flipV="1">
            <a:off x="2133600" y="2647950"/>
            <a:ext cx="1266825" cy="81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5" name="Text Box 22"/>
          <p:cNvSpPr txBox="1">
            <a:spLocks noChangeArrowheads="1"/>
          </p:cNvSpPr>
          <p:nvPr/>
        </p:nvSpPr>
        <p:spPr bwMode="auto">
          <a:xfrm>
            <a:off x="1143000" y="3390900"/>
            <a:ext cx="990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Data flow –vs- messages</a:t>
            </a:r>
          </a:p>
        </p:txBody>
      </p:sp>
      <p:sp>
        <p:nvSpPr>
          <p:cNvPr id="5136" name="Line 23"/>
          <p:cNvSpPr>
            <a:spLocks noChangeShapeType="1"/>
          </p:cNvSpPr>
          <p:nvPr/>
        </p:nvSpPr>
        <p:spPr bwMode="auto">
          <a:xfrm flipV="1">
            <a:off x="1762125" y="2943225"/>
            <a:ext cx="1752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24"/>
          <p:cNvSpPr>
            <a:spLocks noChangeShapeType="1"/>
          </p:cNvSpPr>
          <p:nvPr/>
        </p:nvSpPr>
        <p:spPr bwMode="auto">
          <a:xfrm flipV="1">
            <a:off x="1019175" y="2066925"/>
            <a:ext cx="904875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8" name="Text Box 25"/>
          <p:cNvSpPr txBox="1">
            <a:spLocks noChangeArrowheads="1"/>
          </p:cNvSpPr>
          <p:nvPr/>
        </p:nvSpPr>
        <p:spPr bwMode="auto">
          <a:xfrm>
            <a:off x="257175" y="2828925"/>
            <a:ext cx="762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Iterations</a:t>
            </a:r>
          </a:p>
        </p:txBody>
      </p:sp>
      <p:sp>
        <p:nvSpPr>
          <p:cNvPr id="5139" name="Freeform 26"/>
          <p:cNvSpPr>
            <a:spLocks/>
          </p:cNvSpPr>
          <p:nvPr/>
        </p:nvSpPr>
        <p:spPr bwMode="auto">
          <a:xfrm>
            <a:off x="3935413" y="514350"/>
            <a:ext cx="5194300" cy="6030913"/>
          </a:xfrm>
          <a:custGeom>
            <a:avLst/>
            <a:gdLst>
              <a:gd name="T0" fmla="*/ 2147483647 w 3272"/>
              <a:gd name="T1" fmla="*/ 0 h 3799"/>
              <a:gd name="T2" fmla="*/ 2147483647 w 3272"/>
              <a:gd name="T3" fmla="*/ 2147483647 h 3799"/>
              <a:gd name="T4" fmla="*/ 2147483647 w 3272"/>
              <a:gd name="T5" fmla="*/ 2147483647 h 3799"/>
              <a:gd name="T6" fmla="*/ 2147483647 w 3272"/>
              <a:gd name="T7" fmla="*/ 2147483647 h 3799"/>
              <a:gd name="T8" fmla="*/ 2147483647 w 3272"/>
              <a:gd name="T9" fmla="*/ 2147483647 h 37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72"/>
              <a:gd name="T16" fmla="*/ 0 h 3799"/>
              <a:gd name="T17" fmla="*/ 3272 w 3272"/>
              <a:gd name="T18" fmla="*/ 3799 h 37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72" h="3799">
                <a:moveTo>
                  <a:pt x="587" y="0"/>
                </a:moveTo>
                <a:cubicBezTo>
                  <a:pt x="1311" y="76"/>
                  <a:pt x="2036" y="152"/>
                  <a:pt x="2429" y="624"/>
                </a:cubicBezTo>
                <a:cubicBezTo>
                  <a:pt x="2822" y="1096"/>
                  <a:pt x="3272" y="2320"/>
                  <a:pt x="2945" y="2832"/>
                </a:cubicBezTo>
                <a:cubicBezTo>
                  <a:pt x="2618" y="3344"/>
                  <a:pt x="934" y="3799"/>
                  <a:pt x="467" y="3696"/>
                </a:cubicBezTo>
                <a:cubicBezTo>
                  <a:pt x="0" y="3593"/>
                  <a:pt x="71" y="2903"/>
                  <a:pt x="143" y="22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12"/>
          <p:cNvSpPr txBox="1">
            <a:spLocks noChangeArrowheads="1"/>
          </p:cNvSpPr>
          <p:nvPr/>
        </p:nvSpPr>
        <p:spPr bwMode="auto">
          <a:xfrm>
            <a:off x="3565525" y="982663"/>
            <a:ext cx="195103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First Object is always the </a:t>
            </a:r>
            <a:r>
              <a:rPr lang="en-US" sz="800" u="sng"/>
              <a:t>Boundary Object </a:t>
            </a:r>
            <a:r>
              <a:rPr lang="en-US" sz="800"/>
              <a:t>– which represents the interaction between the user and the system</a:t>
            </a:r>
          </a:p>
        </p:txBody>
      </p:sp>
      <p:sp>
        <p:nvSpPr>
          <p:cNvPr id="5141" name="Line 11"/>
          <p:cNvSpPr>
            <a:spLocks noChangeShapeType="1"/>
          </p:cNvSpPr>
          <p:nvPr/>
        </p:nvSpPr>
        <p:spPr bwMode="auto">
          <a:xfrm flipH="1">
            <a:off x="3276600" y="1211263"/>
            <a:ext cx="28892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000" b="1"/>
              <a:t>StateChart Diagrams:</a:t>
            </a:r>
            <a:r>
              <a:rPr lang="en-US" sz="800"/>
              <a:t> </a:t>
            </a:r>
            <a:r>
              <a:rPr lang="en-US" sz="800" u="sng"/>
              <a:t>Dynamic Behavior</a:t>
            </a:r>
            <a:r>
              <a:rPr lang="en-US" sz="800"/>
              <a:t> representing a </a:t>
            </a:r>
            <a:r>
              <a:rPr lang="en-US" sz="800" u="sng"/>
              <a:t>subsystem</a:t>
            </a:r>
            <a:r>
              <a:rPr lang="en-US" sz="800"/>
              <a:t> or a </a:t>
            </a:r>
            <a:r>
              <a:rPr lang="en-US" sz="800" u="sng"/>
              <a:t>single object</a:t>
            </a:r>
            <a:r>
              <a:rPr lang="en-US" sz="800"/>
              <a:t>.  Used during: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1.</a:t>
            </a:r>
            <a:r>
              <a:rPr lang="en-US" sz="800" u="sng"/>
              <a:t>system design</a:t>
            </a:r>
            <a:r>
              <a:rPr lang="en-US" sz="800"/>
              <a:t> to identify object </a:t>
            </a:r>
            <a:r>
              <a:rPr lang="en-US" sz="800" u="sng"/>
              <a:t>attributes</a:t>
            </a:r>
            <a:r>
              <a:rPr lang="en-US" sz="800"/>
              <a:t> and to refine the behavior description of an object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524125" y="1281113"/>
          <a:ext cx="3962400" cy="3440112"/>
        </p:xfrm>
        <a:graphic>
          <a:graphicData uri="http://schemas.openxmlformats.org/presentationml/2006/ole">
            <p:oleObj spid="_x0000_s6146" name="Visio" r:id="rId3" imgW="3962095" imgH="3440803" progId="Visio.Drawing.11">
              <p:embed/>
            </p:oleObj>
          </a:graphicData>
        </a:graphic>
      </p:graphicFrame>
      <p:sp>
        <p:nvSpPr>
          <p:cNvPr id="6148" name="Line 4"/>
          <p:cNvSpPr>
            <a:spLocks noChangeShapeType="1"/>
          </p:cNvSpPr>
          <p:nvPr/>
        </p:nvSpPr>
        <p:spPr bwMode="auto">
          <a:xfrm flipH="1">
            <a:off x="4657725" y="1009650"/>
            <a:ext cx="75247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5457825" y="809625"/>
            <a:ext cx="895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Initial state</a:t>
            </a:r>
          </a:p>
        </p:txBody>
      </p:sp>
      <p:sp>
        <p:nvSpPr>
          <p:cNvPr id="6150" name="Line 11"/>
          <p:cNvSpPr>
            <a:spLocks noChangeShapeType="1"/>
          </p:cNvSpPr>
          <p:nvPr/>
        </p:nvSpPr>
        <p:spPr bwMode="auto">
          <a:xfrm flipH="1" flipV="1">
            <a:off x="4162425" y="4686300"/>
            <a:ext cx="71437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51" name="Text Box 12"/>
          <p:cNvSpPr txBox="1">
            <a:spLocks noChangeArrowheads="1"/>
          </p:cNvSpPr>
          <p:nvPr/>
        </p:nvSpPr>
        <p:spPr bwMode="auto">
          <a:xfrm>
            <a:off x="4914900" y="4867275"/>
            <a:ext cx="895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Final state</a:t>
            </a:r>
          </a:p>
        </p:txBody>
      </p:sp>
      <p:sp>
        <p:nvSpPr>
          <p:cNvPr id="6152" name="Line 13"/>
          <p:cNvSpPr>
            <a:spLocks noChangeShapeType="1"/>
          </p:cNvSpPr>
          <p:nvPr/>
        </p:nvSpPr>
        <p:spPr bwMode="auto">
          <a:xfrm flipH="1" flipV="1">
            <a:off x="6219825" y="4305300"/>
            <a:ext cx="752475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53" name="Text Box 14"/>
          <p:cNvSpPr txBox="1">
            <a:spLocks noChangeArrowheads="1"/>
          </p:cNvSpPr>
          <p:nvPr/>
        </p:nvSpPr>
        <p:spPr bwMode="auto">
          <a:xfrm>
            <a:off x="6981825" y="4400550"/>
            <a:ext cx="895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States</a:t>
            </a:r>
          </a:p>
        </p:txBody>
      </p:sp>
      <p:sp>
        <p:nvSpPr>
          <p:cNvPr id="6154" name="Line 15"/>
          <p:cNvSpPr>
            <a:spLocks noChangeShapeType="1"/>
          </p:cNvSpPr>
          <p:nvPr/>
        </p:nvSpPr>
        <p:spPr bwMode="auto">
          <a:xfrm>
            <a:off x="2647950" y="1717675"/>
            <a:ext cx="460375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55" name="Text Box 16"/>
          <p:cNvSpPr txBox="1">
            <a:spLocks noChangeArrowheads="1"/>
          </p:cNvSpPr>
          <p:nvPr/>
        </p:nvSpPr>
        <p:spPr bwMode="auto">
          <a:xfrm>
            <a:off x="2178050" y="1438275"/>
            <a:ext cx="895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Transition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000" b="1"/>
              <a:t>Activity Diagrams:</a:t>
            </a:r>
            <a:r>
              <a:rPr lang="en-US" sz="800"/>
              <a:t> </a:t>
            </a:r>
            <a:r>
              <a:rPr lang="en-US" sz="800" u="sng"/>
              <a:t>Dynamic Behavior</a:t>
            </a:r>
            <a:r>
              <a:rPr lang="en-US" sz="800"/>
              <a:t> of the system.  Used during:</a:t>
            </a:r>
          </a:p>
          <a:p>
            <a:pPr marL="342900" indent="-342900">
              <a:spcBef>
                <a:spcPct val="50000"/>
              </a:spcBef>
            </a:pPr>
            <a:r>
              <a:rPr lang="en-US" sz="800"/>
              <a:t>	1.</a:t>
            </a:r>
            <a:r>
              <a:rPr lang="en-US" sz="800" u="sng"/>
              <a:t>system design</a:t>
            </a:r>
            <a:r>
              <a:rPr lang="en-US" sz="800"/>
              <a:t> to refine subsystem interfaces</a:t>
            </a:r>
          </a:p>
        </p:txBody>
      </p:sp>
      <p:graphicFrame>
        <p:nvGraphicFramePr>
          <p:cNvPr id="7170" name="Object 21"/>
          <p:cNvGraphicFramePr>
            <a:graphicFrameLocks noChangeAspect="1"/>
          </p:cNvGraphicFramePr>
          <p:nvPr/>
        </p:nvGraphicFramePr>
        <p:xfrm>
          <a:off x="2601913" y="1831975"/>
          <a:ext cx="3940175" cy="3194050"/>
        </p:xfrm>
        <a:graphic>
          <a:graphicData uri="http://schemas.openxmlformats.org/presentationml/2006/ole">
            <p:oleObj spid="_x0000_s7170" name="Visio" r:id="rId3" imgW="3940454" imgH="3193549" progId="Visio.Drawing.11">
              <p:embed/>
            </p:oleObj>
          </a:graphicData>
        </a:graphic>
      </p:graphicFrame>
      <p:sp>
        <p:nvSpPr>
          <p:cNvPr id="7172" name="Line 22"/>
          <p:cNvSpPr>
            <a:spLocks noChangeShapeType="1"/>
          </p:cNvSpPr>
          <p:nvPr/>
        </p:nvSpPr>
        <p:spPr bwMode="auto">
          <a:xfrm>
            <a:off x="3575050" y="1438275"/>
            <a:ext cx="460375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3" name="Text Box 23"/>
          <p:cNvSpPr txBox="1">
            <a:spLocks noChangeArrowheads="1"/>
          </p:cNvSpPr>
          <p:nvPr/>
        </p:nvSpPr>
        <p:spPr bwMode="auto">
          <a:xfrm>
            <a:off x="3105150" y="1158875"/>
            <a:ext cx="895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Decision</a:t>
            </a:r>
          </a:p>
        </p:txBody>
      </p:sp>
      <p:sp>
        <p:nvSpPr>
          <p:cNvPr id="7174" name="AutoShape 24"/>
          <p:cNvSpPr>
            <a:spLocks noChangeArrowheads="1"/>
          </p:cNvSpPr>
          <p:nvPr/>
        </p:nvSpPr>
        <p:spPr bwMode="auto">
          <a:xfrm>
            <a:off x="3714750" y="3403600"/>
            <a:ext cx="1397000" cy="1924050"/>
          </a:xfrm>
          <a:prstGeom prst="wedgeEllipseCallout">
            <a:avLst>
              <a:gd name="adj1" fmla="val -42954"/>
              <a:gd name="adj2" fmla="val 69968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7175" name="Text Box 25"/>
          <p:cNvSpPr txBox="1">
            <a:spLocks noChangeArrowheads="1"/>
          </p:cNvSpPr>
          <p:nvPr/>
        </p:nvSpPr>
        <p:spPr bwMode="auto">
          <a:xfrm>
            <a:off x="2927350" y="5835650"/>
            <a:ext cx="2641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Splitting then Synchronization of multiple events</a:t>
            </a:r>
          </a:p>
        </p:txBody>
      </p:sp>
      <p:sp>
        <p:nvSpPr>
          <p:cNvPr id="7176" name="Freeform 26"/>
          <p:cNvSpPr>
            <a:spLocks/>
          </p:cNvSpPr>
          <p:nvPr/>
        </p:nvSpPr>
        <p:spPr bwMode="auto">
          <a:xfrm>
            <a:off x="3005138" y="4527550"/>
            <a:ext cx="468312" cy="1295400"/>
          </a:xfrm>
          <a:custGeom>
            <a:avLst/>
            <a:gdLst>
              <a:gd name="T0" fmla="*/ 2147483647 w 295"/>
              <a:gd name="T1" fmla="*/ 2147483647 h 816"/>
              <a:gd name="T2" fmla="*/ 2147483647 w 295"/>
              <a:gd name="T3" fmla="*/ 2147483647 h 816"/>
              <a:gd name="T4" fmla="*/ 2147483647 w 295"/>
              <a:gd name="T5" fmla="*/ 0 h 816"/>
              <a:gd name="T6" fmla="*/ 0 60000 65536"/>
              <a:gd name="T7" fmla="*/ 0 60000 65536"/>
              <a:gd name="T8" fmla="*/ 0 60000 65536"/>
              <a:gd name="T9" fmla="*/ 0 w 295"/>
              <a:gd name="T10" fmla="*/ 0 h 816"/>
              <a:gd name="T11" fmla="*/ 295 w 295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5" h="816">
                <a:moveTo>
                  <a:pt x="87" y="816"/>
                </a:moveTo>
                <a:cubicBezTo>
                  <a:pt x="43" y="748"/>
                  <a:pt x="0" y="680"/>
                  <a:pt x="35" y="544"/>
                </a:cubicBezTo>
                <a:cubicBezTo>
                  <a:pt x="70" y="408"/>
                  <a:pt x="182" y="204"/>
                  <a:pt x="29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7" name="Freeform 27"/>
          <p:cNvSpPr>
            <a:spLocks/>
          </p:cNvSpPr>
          <p:nvPr/>
        </p:nvSpPr>
        <p:spPr bwMode="auto">
          <a:xfrm>
            <a:off x="3808413" y="4476750"/>
            <a:ext cx="2074862" cy="1979613"/>
          </a:xfrm>
          <a:custGeom>
            <a:avLst/>
            <a:gdLst>
              <a:gd name="T0" fmla="*/ 2147483647 w 1307"/>
              <a:gd name="T1" fmla="*/ 2147483647 h 1247"/>
              <a:gd name="T2" fmla="*/ 2147483647 w 1307"/>
              <a:gd name="T3" fmla="*/ 2147483647 h 1247"/>
              <a:gd name="T4" fmla="*/ 2147483647 w 1307"/>
              <a:gd name="T5" fmla="*/ 2147483647 h 1247"/>
              <a:gd name="T6" fmla="*/ 2147483647 w 1307"/>
              <a:gd name="T7" fmla="*/ 2147483647 h 1247"/>
              <a:gd name="T8" fmla="*/ 2147483647 w 1307"/>
              <a:gd name="T9" fmla="*/ 2147483647 h 1247"/>
              <a:gd name="T10" fmla="*/ 2147483647 w 1307"/>
              <a:gd name="T11" fmla="*/ 0 h 12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07"/>
              <a:gd name="T19" fmla="*/ 0 h 1247"/>
              <a:gd name="T20" fmla="*/ 1307 w 1307"/>
              <a:gd name="T21" fmla="*/ 1247 h 12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07" h="1247">
                <a:moveTo>
                  <a:pt x="81" y="964"/>
                </a:moveTo>
                <a:cubicBezTo>
                  <a:pt x="40" y="951"/>
                  <a:pt x="0" y="938"/>
                  <a:pt x="105" y="984"/>
                </a:cubicBezTo>
                <a:cubicBezTo>
                  <a:pt x="210" y="1030"/>
                  <a:pt x="524" y="1233"/>
                  <a:pt x="709" y="1240"/>
                </a:cubicBezTo>
                <a:cubicBezTo>
                  <a:pt x="894" y="1247"/>
                  <a:pt x="1127" y="1172"/>
                  <a:pt x="1217" y="1028"/>
                </a:cubicBezTo>
                <a:cubicBezTo>
                  <a:pt x="1307" y="884"/>
                  <a:pt x="1290" y="547"/>
                  <a:pt x="1249" y="376"/>
                </a:cubicBezTo>
                <a:cubicBezTo>
                  <a:pt x="1208" y="205"/>
                  <a:pt x="1090" y="102"/>
                  <a:pt x="973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8" name="Rectangle 28"/>
          <p:cNvSpPr>
            <a:spLocks noChangeArrowheads="1"/>
          </p:cNvSpPr>
          <p:nvPr/>
        </p:nvSpPr>
        <p:spPr bwMode="auto">
          <a:xfrm>
            <a:off x="1270000" y="3371850"/>
            <a:ext cx="6350000" cy="1263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Rectangle 29"/>
          <p:cNvSpPr>
            <a:spLocks noChangeArrowheads="1"/>
          </p:cNvSpPr>
          <p:nvPr/>
        </p:nvSpPr>
        <p:spPr bwMode="auto">
          <a:xfrm>
            <a:off x="1270000" y="4629150"/>
            <a:ext cx="6350000" cy="1263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Line 30"/>
          <p:cNvSpPr>
            <a:spLocks noChangeShapeType="1"/>
          </p:cNvSpPr>
          <p:nvPr/>
        </p:nvSpPr>
        <p:spPr bwMode="auto">
          <a:xfrm>
            <a:off x="977900" y="2816225"/>
            <a:ext cx="460375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1" name="Text Box 31"/>
          <p:cNvSpPr txBox="1">
            <a:spLocks noChangeArrowheads="1"/>
          </p:cNvSpPr>
          <p:nvPr/>
        </p:nvSpPr>
        <p:spPr bwMode="auto">
          <a:xfrm>
            <a:off x="438150" y="2460625"/>
            <a:ext cx="16573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>
                <a:solidFill>
                  <a:srgbClr val="CC3300"/>
                </a:solidFill>
              </a:rPr>
              <a:t>Swim Lanes – denotes object or subsystem that implements the actions</a:t>
            </a:r>
          </a:p>
        </p:txBody>
      </p:sp>
      <p:sp>
        <p:nvSpPr>
          <p:cNvPr id="7182" name="Text Box 32"/>
          <p:cNvSpPr txBox="1">
            <a:spLocks noChangeArrowheads="1"/>
          </p:cNvSpPr>
          <p:nvPr/>
        </p:nvSpPr>
        <p:spPr bwMode="auto">
          <a:xfrm>
            <a:off x="1371600" y="3473450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Dispatcher</a:t>
            </a:r>
          </a:p>
        </p:txBody>
      </p:sp>
      <p:sp>
        <p:nvSpPr>
          <p:cNvPr id="7183" name="Text Box 33"/>
          <p:cNvSpPr txBox="1">
            <a:spLocks noChangeArrowheads="1"/>
          </p:cNvSpPr>
          <p:nvPr/>
        </p:nvSpPr>
        <p:spPr bwMode="auto">
          <a:xfrm>
            <a:off x="1390650" y="4787900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FieldOfficer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000" b="1" u="sng"/>
              <a:t>objects:Class</a:t>
            </a:r>
            <a:r>
              <a:rPr lang="en-US" sz="1000" b="1"/>
              <a:t> or Instant names always start with a small letter and are underlined. Objects can be found through proper nouns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000" b="1"/>
              <a:t>Class Diagrams have concept of aggregation, inheritance and multiplicity but Object models do not because that are “exact” instances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000" b="1"/>
              <a:t>* means iterations for Interaction (sequence) Diagrams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000" b="1"/>
              <a:t>Data flow –vs- messages in Sequence Diagrams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ü"/>
            </a:pPr>
            <a:endParaRPr lang="en-US" sz="1000" b="1"/>
          </a:p>
        </p:txBody>
      </p:sp>
      <p:sp>
        <p:nvSpPr>
          <p:cNvPr id="9219" name="Rectangle 15" descr="Newsprint"/>
          <p:cNvSpPr>
            <a:spLocks noChangeArrowheads="1"/>
          </p:cNvSpPr>
          <p:nvPr/>
        </p:nvSpPr>
        <p:spPr bwMode="auto">
          <a:xfrm>
            <a:off x="2063750" y="1530350"/>
            <a:ext cx="209550" cy="193040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16" descr="Denim"/>
          <p:cNvSpPr>
            <a:spLocks noChangeArrowheads="1"/>
          </p:cNvSpPr>
          <p:nvPr/>
        </p:nvSpPr>
        <p:spPr bwMode="auto">
          <a:xfrm>
            <a:off x="3308350" y="1536700"/>
            <a:ext cx="209550" cy="19304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17"/>
          <p:cNvSpPr>
            <a:spLocks noChangeArrowheads="1"/>
          </p:cNvSpPr>
          <p:nvPr/>
        </p:nvSpPr>
        <p:spPr bwMode="auto">
          <a:xfrm>
            <a:off x="2279650" y="1536700"/>
            <a:ext cx="1022350" cy="19288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System</a:t>
            </a:r>
          </a:p>
        </p:txBody>
      </p:sp>
      <p:sp>
        <p:nvSpPr>
          <p:cNvPr id="9222" name="Line 18"/>
          <p:cNvSpPr>
            <a:spLocks noChangeShapeType="1"/>
          </p:cNvSpPr>
          <p:nvPr/>
        </p:nvSpPr>
        <p:spPr bwMode="auto">
          <a:xfrm flipV="1">
            <a:off x="1793875" y="3424238"/>
            <a:ext cx="314325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3" name="Line 19"/>
          <p:cNvSpPr>
            <a:spLocks noChangeShapeType="1"/>
          </p:cNvSpPr>
          <p:nvPr/>
        </p:nvSpPr>
        <p:spPr bwMode="auto">
          <a:xfrm flipH="1" flipV="1">
            <a:off x="3467100" y="3449638"/>
            <a:ext cx="346075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4" name="Line 20"/>
          <p:cNvSpPr>
            <a:spLocks noChangeShapeType="1"/>
          </p:cNvSpPr>
          <p:nvPr/>
        </p:nvSpPr>
        <p:spPr bwMode="auto">
          <a:xfrm flipH="1" flipV="1">
            <a:off x="2790825" y="3468688"/>
            <a:ext cx="1588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Rectangle 21"/>
          <p:cNvSpPr>
            <a:spLocks noChangeArrowheads="1"/>
          </p:cNvSpPr>
          <p:nvPr/>
        </p:nvSpPr>
        <p:spPr bwMode="auto">
          <a:xfrm>
            <a:off x="2360613" y="4016375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Control</a:t>
            </a:r>
          </a:p>
        </p:txBody>
      </p:sp>
      <p:sp>
        <p:nvSpPr>
          <p:cNvPr id="9226" name="Rectangle 22"/>
          <p:cNvSpPr>
            <a:spLocks noChangeArrowheads="1"/>
          </p:cNvSpPr>
          <p:nvPr/>
        </p:nvSpPr>
        <p:spPr bwMode="auto">
          <a:xfrm>
            <a:off x="3417888" y="39624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Entity</a:t>
            </a:r>
          </a:p>
        </p:txBody>
      </p:sp>
      <p:sp>
        <p:nvSpPr>
          <p:cNvPr id="9227" name="Rectangle 23"/>
          <p:cNvSpPr>
            <a:spLocks noChangeArrowheads="1"/>
          </p:cNvSpPr>
          <p:nvPr/>
        </p:nvSpPr>
        <p:spPr bwMode="auto">
          <a:xfrm>
            <a:off x="1230313" y="3962400"/>
            <a:ext cx="116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Boundary</a:t>
            </a:r>
          </a:p>
        </p:txBody>
      </p:sp>
      <p:sp>
        <p:nvSpPr>
          <p:cNvPr id="9228" name="AutoShape 24"/>
          <p:cNvSpPr>
            <a:spLocks noChangeArrowheads="1"/>
          </p:cNvSpPr>
          <p:nvPr/>
        </p:nvSpPr>
        <p:spPr bwMode="auto">
          <a:xfrm>
            <a:off x="3889375" y="2051050"/>
            <a:ext cx="538163" cy="585788"/>
          </a:xfrm>
          <a:prstGeom prst="can">
            <a:avLst>
              <a:gd name="adj" fmla="val 2721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Line 25"/>
          <p:cNvSpPr>
            <a:spLocks noChangeShapeType="1"/>
          </p:cNvSpPr>
          <p:nvPr/>
        </p:nvSpPr>
        <p:spPr bwMode="auto">
          <a:xfrm>
            <a:off x="3508375" y="2433638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0" y="4805082"/>
            <a:ext cx="90678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1000" b="1" dirty="0"/>
              <a:t>Chapter 3: Project Organization and </a:t>
            </a:r>
            <a:r>
              <a:rPr lang="en-US" sz="1000" b="1" dirty="0" err="1"/>
              <a:t>Communivation</a:t>
            </a:r>
            <a:r>
              <a:rPr lang="en-US" sz="1000" b="1" dirty="0"/>
              <a:t>: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Role: Set of responsibilities that can be shared by more than one participant is some cases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Participant: Individual and can have many roles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Client: Contracts the development of the system defining scope and finances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End User: Person who actually uses the system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Work Package: Description of work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dirty="0"/>
              <a:t>Work Product: Actual result of the work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endParaRPr lang="en-US" sz="800" dirty="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90678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1000" b="1"/>
              <a:t>Chapter 4: Requirements Elicitation: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 u="sng"/>
              <a:t>Software Lifecycle</a:t>
            </a:r>
            <a:r>
              <a:rPr lang="en-US" sz="800"/>
              <a:t>: Set of activities and their relationship to each other to support the development of a software system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First Steps: Ask yourself the 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1. purpose of the system 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2. system boundary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Requirements process: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1. Requirements Elicitation – </a:t>
            </a:r>
            <a:r>
              <a:rPr lang="en-US" sz="800" u="sng"/>
              <a:t>Definition</a:t>
            </a:r>
            <a:r>
              <a:rPr lang="en-US" sz="800"/>
              <a:t> of the </a:t>
            </a:r>
            <a:r>
              <a:rPr lang="en-US" sz="800" u="sng"/>
              <a:t>system</a:t>
            </a:r>
            <a:r>
              <a:rPr lang="en-US" sz="800"/>
              <a:t> in terms understood by the </a:t>
            </a:r>
            <a:r>
              <a:rPr lang="en-US" sz="800" u="sng"/>
              <a:t>customer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2. Requirements Analysis – </a:t>
            </a:r>
            <a:r>
              <a:rPr lang="en-US" sz="800" u="sng"/>
              <a:t>Technical Specification</a:t>
            </a:r>
            <a:r>
              <a:rPr lang="en-US" sz="800"/>
              <a:t> of the </a:t>
            </a:r>
            <a:r>
              <a:rPr lang="en-US" sz="800" u="sng"/>
              <a:t>system</a:t>
            </a:r>
            <a:r>
              <a:rPr lang="en-US" sz="800"/>
              <a:t> as understood by the </a:t>
            </a:r>
            <a:r>
              <a:rPr lang="en-US" sz="800" u="sng"/>
              <a:t>developer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Types of Requirements: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1. Functional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2. Non-functional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800"/>
              <a:t>	3. Constraints “Pseudo requirements”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endParaRPr lang="en-US" sz="80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endParaRPr lang="en-US" sz="80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endParaRPr lang="en-US" sz="80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099050" y="952500"/>
            <a:ext cx="3905250" cy="355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800"/>
              <a:t>A </a:t>
            </a:r>
            <a:r>
              <a:rPr lang="en-US" sz="800" u="sng"/>
              <a:t>scenario</a:t>
            </a:r>
            <a:r>
              <a:rPr lang="en-US" sz="800"/>
              <a:t> is an </a:t>
            </a:r>
            <a:r>
              <a:rPr lang="en-US" sz="800" u="sng"/>
              <a:t>actual sequence</a:t>
            </a:r>
            <a:r>
              <a:rPr lang="en-US" sz="800"/>
              <a:t> of interactions (i.e., an instance) describing </a:t>
            </a:r>
            <a:r>
              <a:rPr lang="en-US" sz="800" u="sng"/>
              <a:t>one specific situation</a:t>
            </a:r>
            <a:r>
              <a:rPr lang="en-US" sz="800"/>
              <a:t>; </a:t>
            </a:r>
          </a:p>
          <a:p>
            <a:pPr marL="342900" indent="-342900"/>
            <a:endParaRPr lang="en-US" sz="800"/>
          </a:p>
          <a:p>
            <a:pPr marL="342900" indent="-342900">
              <a:buFontTx/>
              <a:buAutoNum type="arabicPeriod"/>
            </a:pPr>
            <a:r>
              <a:rPr lang="en-US" sz="800"/>
              <a:t>Scenario Name:</a:t>
            </a:r>
          </a:p>
          <a:p>
            <a:pPr marL="342900" indent="-342900">
              <a:buFontTx/>
              <a:buAutoNum type="arabicPeriod"/>
            </a:pPr>
            <a:r>
              <a:rPr lang="en-US" sz="800"/>
              <a:t>Participating Actors:</a:t>
            </a:r>
          </a:p>
          <a:p>
            <a:pPr marL="342900" indent="-342900">
              <a:buFontTx/>
              <a:buAutoNum type="arabicPeriod"/>
            </a:pPr>
            <a:r>
              <a:rPr lang="en-US" sz="800"/>
              <a:t>Flow of Events:</a:t>
            </a:r>
          </a:p>
          <a:p>
            <a:pPr marL="342900" indent="-342900"/>
            <a:endParaRPr lang="en-US" sz="800"/>
          </a:p>
          <a:p>
            <a:pPr marL="342900" indent="-342900"/>
            <a:r>
              <a:rPr lang="en-US" sz="800"/>
              <a:t>Scenarios are used as examples and for clarifying details with the client. </a:t>
            </a:r>
          </a:p>
          <a:p>
            <a:pPr marL="342900" indent="-342900"/>
            <a:endParaRPr lang="en-US" sz="800"/>
          </a:p>
          <a:p>
            <a:pPr marL="342900" indent="-342900"/>
            <a:r>
              <a:rPr lang="en-US" sz="800"/>
              <a:t>A </a:t>
            </a:r>
            <a:r>
              <a:rPr lang="en-US" sz="800" u="sng"/>
              <a:t>use case</a:t>
            </a:r>
            <a:r>
              <a:rPr lang="en-US" sz="800"/>
              <a:t> is a </a:t>
            </a:r>
            <a:r>
              <a:rPr lang="en-US" sz="800" u="sng"/>
              <a:t>general sequence</a:t>
            </a:r>
            <a:r>
              <a:rPr lang="en-US" sz="800"/>
              <a:t> of interactions (i.e., a class) describing </a:t>
            </a:r>
            <a:r>
              <a:rPr lang="en-US" sz="800" u="sng"/>
              <a:t>all possible scenarios associated with a situation</a:t>
            </a:r>
            <a:r>
              <a:rPr lang="en-US" sz="800"/>
              <a:t>.</a:t>
            </a:r>
          </a:p>
          <a:p>
            <a:pPr marL="342900" indent="-342900">
              <a:buFontTx/>
              <a:buAutoNum type="arabicPeriod"/>
            </a:pPr>
            <a:endParaRPr lang="en-US" sz="800"/>
          </a:p>
          <a:p>
            <a:pPr marL="800100" lvl="1" indent="-342900">
              <a:buFontTx/>
              <a:buAutoNum type="arabicPeriod"/>
            </a:pPr>
            <a:r>
              <a:rPr lang="en-US" sz="800"/>
              <a:t>Unique Name</a:t>
            </a:r>
          </a:p>
          <a:p>
            <a:pPr marL="800100" lvl="1" indent="-342900">
              <a:buFontTx/>
              <a:buAutoNum type="arabicPeriod"/>
            </a:pPr>
            <a:r>
              <a:rPr lang="en-US" sz="800"/>
              <a:t>Participating Actors</a:t>
            </a:r>
          </a:p>
          <a:p>
            <a:pPr marL="800100" lvl="1" indent="-342900">
              <a:buFontTx/>
              <a:buAutoNum type="arabicPeriod"/>
            </a:pPr>
            <a:r>
              <a:rPr lang="en-US" sz="800"/>
              <a:t>Entry Conditions</a:t>
            </a:r>
          </a:p>
          <a:p>
            <a:pPr marL="800100" lvl="1" indent="-342900">
              <a:buFontTx/>
              <a:buAutoNum type="arabicPeriod"/>
            </a:pPr>
            <a:r>
              <a:rPr lang="en-US" sz="800"/>
              <a:t>Flow of events</a:t>
            </a:r>
          </a:p>
          <a:p>
            <a:pPr marL="800100" lvl="1" indent="-342900">
              <a:buFontTx/>
              <a:buAutoNum type="arabicPeriod"/>
            </a:pPr>
            <a:r>
              <a:rPr lang="en-US" sz="800"/>
              <a:t>Exit Conditions</a:t>
            </a:r>
          </a:p>
          <a:p>
            <a:pPr marL="800100" lvl="1" indent="-342900">
              <a:buFontTx/>
              <a:buAutoNum type="arabicPeriod"/>
            </a:pPr>
            <a:r>
              <a:rPr lang="en-US" sz="800"/>
              <a:t>Special requirements</a:t>
            </a:r>
          </a:p>
          <a:p>
            <a:pPr marL="342900" indent="-342900"/>
            <a:endParaRPr lang="en-US" sz="800" u="sng"/>
          </a:p>
          <a:p>
            <a:pPr marL="342900" indent="-342900"/>
            <a:r>
              <a:rPr lang="en-US" sz="800" u="sng"/>
              <a:t>Use cases</a:t>
            </a:r>
            <a:r>
              <a:rPr lang="en-US" sz="800"/>
              <a:t> are used as </a:t>
            </a:r>
            <a:r>
              <a:rPr lang="en-US" sz="800" u="sng"/>
              <a:t>complete descriptions</a:t>
            </a:r>
            <a:r>
              <a:rPr lang="en-US" sz="800"/>
              <a:t> to specify</a:t>
            </a:r>
          </a:p>
          <a:p>
            <a:pPr marL="342900" indent="-342900"/>
            <a:r>
              <a:rPr lang="en-US" sz="800"/>
              <a:t>a user task or a set of related system features.</a:t>
            </a:r>
          </a:p>
          <a:p>
            <a:pPr marL="342900" indent="-342900"/>
            <a:endParaRPr lang="en-US" sz="800"/>
          </a:p>
          <a:p>
            <a:pPr marL="342900" indent="-342900"/>
            <a:r>
              <a:rPr lang="en-US" sz="1000" b="1"/>
              <a:t>Scenarios gives you -&gt;</a:t>
            </a:r>
          </a:p>
          <a:p>
            <a:pPr marL="342900" indent="-342900"/>
            <a:r>
              <a:rPr lang="en-US" sz="1000" b="1"/>
              <a:t>	Use Cases gives you-&gt;</a:t>
            </a:r>
          </a:p>
          <a:p>
            <a:pPr marL="342900" indent="-342900"/>
            <a:r>
              <a:rPr lang="en-US" sz="1000" b="1"/>
              <a:t>		Use Case Model gives you-&gt; </a:t>
            </a:r>
          </a:p>
          <a:p>
            <a:pPr marL="342900" indent="-342900"/>
            <a:r>
              <a:rPr lang="en-US" sz="1000" b="1"/>
              <a:t>			Relationships between the use 		cases</a:t>
            </a: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5899150" y="477838"/>
            <a:ext cx="2451100" cy="196850"/>
          </a:xfrm>
          <a:prstGeom prst="wedgeRoundRectCallout">
            <a:avLst>
              <a:gd name="adj1" fmla="val -38796"/>
              <a:gd name="adj2" fmla="val 198389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Scenario –vs- Use case</a:t>
            </a:r>
          </a:p>
          <a:p>
            <a:pPr algn="ctr"/>
            <a:endParaRPr lang="en-US" sz="800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2305050" y="852488"/>
            <a:ext cx="2400300" cy="196850"/>
          </a:xfrm>
          <a:prstGeom prst="wedgeRoundRectCallout">
            <a:avLst>
              <a:gd name="adj1" fmla="val -38560"/>
              <a:gd name="adj2" fmla="val 198389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Application Domain – Customer Language</a:t>
            </a:r>
          </a:p>
          <a:p>
            <a:pPr algn="ctr"/>
            <a:endParaRPr lang="en-US" sz="800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2654300" y="2084388"/>
            <a:ext cx="2400300" cy="196850"/>
          </a:xfrm>
          <a:prstGeom prst="wedgeRoundRectCallout">
            <a:avLst>
              <a:gd name="adj1" fmla="val -49935"/>
              <a:gd name="adj2" fmla="val -266130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800"/>
              <a:t>Solutions Domain – Developer Language</a:t>
            </a:r>
          </a:p>
          <a:p>
            <a:pPr algn="ctr"/>
            <a:endParaRPr lang="en-US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  <a:effectLst/>
      </a:spPr>
      <a:bodyPr rtlCol="0" anchor="ctr">
        <a:normAutofit fontScale="55000" lnSpcReduction="20000"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5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11528</TotalTime>
  <Words>1783</Words>
  <Application>Microsoft Office PowerPoint</Application>
  <PresentationFormat>On-screen Show (4:3)</PresentationFormat>
  <Paragraphs>346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Default Design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Motorola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wldl05</dc:creator>
  <cp:lastModifiedBy>Motorola</cp:lastModifiedBy>
  <cp:revision>307</cp:revision>
  <dcterms:created xsi:type="dcterms:W3CDTF">2011-10-10T16:31:41Z</dcterms:created>
  <dcterms:modified xsi:type="dcterms:W3CDTF">2012-11-17T00:52:38Z</dcterms:modified>
</cp:coreProperties>
</file>